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4" r:id="rId9"/>
    <p:sldId id="265" r:id="rId10"/>
    <p:sldId id="267" r:id="rId11"/>
    <p:sldId id="266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9388"/>
  </p:normalViewPr>
  <p:slideViewPr>
    <p:cSldViewPr snapToGrid="0" snapToObjects="1">
      <p:cViewPr varScale="1">
        <p:scale>
          <a:sx n="87" d="100"/>
          <a:sy n="87" d="100"/>
        </p:scale>
        <p:origin x="2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12DB3-CC1C-CA42-8B56-40E5453C6556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42E15-C103-7148-968C-650D89E8C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6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</a:t>
            </a:r>
            <a:r>
              <a:rPr lang="zh-CN" altLang="en-US" dirty="0"/>
              <a:t> </a:t>
            </a:r>
            <a:r>
              <a:rPr lang="en-US" altLang="zh-CN" dirty="0"/>
              <a:t>everyone.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Shikun</a:t>
            </a:r>
            <a:r>
              <a:rPr lang="zh-CN" altLang="en-US" dirty="0"/>
              <a:t> </a:t>
            </a:r>
            <a:r>
              <a:rPr lang="en-US" altLang="zh-CN" dirty="0"/>
              <a:t>Liu,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 err="1"/>
              <a:t>phd</a:t>
            </a:r>
            <a:r>
              <a:rPr lang="zh-CN" altLang="en-US" dirty="0"/>
              <a:t> </a:t>
            </a:r>
            <a:r>
              <a:rPr lang="en-US" altLang="zh-CN" dirty="0"/>
              <a:t>student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Dyson</a:t>
            </a:r>
            <a:r>
              <a:rPr lang="zh-CN" altLang="en-US" dirty="0"/>
              <a:t> </a:t>
            </a:r>
            <a:r>
              <a:rPr lang="en-US" altLang="zh-CN" dirty="0"/>
              <a:t>robotics</a:t>
            </a:r>
            <a:r>
              <a:rPr lang="zh-CN" altLang="en-US" dirty="0"/>
              <a:t> </a:t>
            </a:r>
            <a:r>
              <a:rPr lang="en-US" altLang="zh-CN" dirty="0"/>
              <a:t>lab.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honored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auxliary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Neurips</a:t>
            </a:r>
            <a:r>
              <a:rPr lang="zh-CN" altLang="en-US" dirty="0"/>
              <a:t> </a:t>
            </a:r>
            <a:r>
              <a:rPr lang="en-US" altLang="zh-CN" dirty="0"/>
              <a:t>2019.</a:t>
            </a: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collaborated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andrew</a:t>
            </a:r>
            <a:r>
              <a:rPr lang="zh-CN" altLang="en-US" dirty="0"/>
              <a:t> </a:t>
            </a:r>
            <a:r>
              <a:rPr lang="en-US" altLang="zh-CN" dirty="0" err="1"/>
              <a:t>davison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ed</a:t>
            </a:r>
            <a:r>
              <a:rPr lang="zh-CN" altLang="en-US" dirty="0"/>
              <a:t> </a:t>
            </a:r>
            <a:r>
              <a:rPr lang="en-US" altLang="zh-CN" dirty="0"/>
              <a:t>johns.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43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evaluate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MAXL,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4-class</a:t>
            </a:r>
            <a:r>
              <a:rPr lang="zh-CN" altLang="en-US" dirty="0"/>
              <a:t> </a:t>
            </a:r>
            <a:r>
              <a:rPr lang="en-US" altLang="zh-CN" dirty="0"/>
              <a:t>hierarchy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CIFAR-100.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 err="1"/>
              <a:t>courest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3-class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animal,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veg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objects.</a:t>
            </a:r>
            <a:endParaRPr lang="en-GB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larger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goes,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gives.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6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present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comparison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baselines.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red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r>
              <a:rPr lang="zh-CN" altLang="en-US" dirty="0"/>
              <a:t> </a:t>
            </a:r>
            <a:r>
              <a:rPr lang="en-US" altLang="zh-CN" dirty="0"/>
              <a:t>having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lowest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learning.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 err="1"/>
              <a:t>auxlearning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combination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hierarchies,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represented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blue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sometimes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human-defined</a:t>
            </a:r>
            <a:r>
              <a:rPr lang="zh-CN" altLang="en-US" dirty="0"/>
              <a:t> </a:t>
            </a:r>
            <a:r>
              <a:rPr lang="en-US" altLang="zh-CN" dirty="0"/>
              <a:t>labels,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purple.</a:t>
            </a:r>
          </a:p>
          <a:p>
            <a:endParaRPr lang="en-US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randomly</a:t>
            </a:r>
            <a:r>
              <a:rPr lang="zh-CN" altLang="en-US" dirty="0"/>
              <a:t> </a:t>
            </a:r>
            <a:r>
              <a:rPr lang="en-US" altLang="zh-CN" dirty="0" err="1"/>
              <a:t>genreated</a:t>
            </a:r>
            <a:r>
              <a:rPr lang="zh-CN" altLang="en-US" dirty="0"/>
              <a:t> </a:t>
            </a:r>
            <a:r>
              <a:rPr lang="en-US" altLang="zh-CN" dirty="0"/>
              <a:t>label,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orange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(obviously),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K-means,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cyan</a:t>
            </a:r>
            <a:r>
              <a:rPr lang="zh-CN" altLang="en-US" dirty="0"/>
              <a:t> </a:t>
            </a:r>
            <a:r>
              <a:rPr lang="en-US" altLang="zh-CN" dirty="0"/>
              <a:t>color.</a:t>
            </a:r>
          </a:p>
          <a:p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K-means</a:t>
            </a:r>
            <a:r>
              <a:rPr lang="zh-CN" altLang="en-US" dirty="0"/>
              <a:t> </a:t>
            </a:r>
            <a:r>
              <a:rPr lang="en-US" altLang="zh-CN" dirty="0"/>
              <a:t>require</a:t>
            </a:r>
            <a:r>
              <a:rPr lang="zh-CN" altLang="en-US" dirty="0"/>
              <a:t> </a:t>
            </a:r>
            <a:r>
              <a:rPr lang="en-US" altLang="zh-CN" dirty="0"/>
              <a:t>significantly</a:t>
            </a:r>
            <a:r>
              <a:rPr lang="zh-CN" altLang="en-US" dirty="0"/>
              <a:t> </a:t>
            </a:r>
            <a:r>
              <a:rPr lang="en-US" altLang="zh-CN" dirty="0"/>
              <a:t>longer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clustering.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98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interest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visualize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labels,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whether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understand</a:t>
            </a:r>
            <a:r>
              <a:rPr lang="zh-CN" altLang="en-US" dirty="0"/>
              <a:t> </a:t>
            </a:r>
            <a:r>
              <a:rPr lang="en-US" altLang="zh-CN" dirty="0"/>
              <a:t>them.</a:t>
            </a:r>
          </a:p>
          <a:p>
            <a:endParaRPr lang="en-US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upper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4-hierarchy</a:t>
            </a:r>
            <a:r>
              <a:rPr lang="zh-CN" altLang="en-US" dirty="0"/>
              <a:t> </a:t>
            </a:r>
            <a:r>
              <a:rPr lang="en-US" altLang="zh-CN" dirty="0"/>
              <a:t>CIFAR-100,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20-class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sub-classes.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MNIST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10-class</a:t>
            </a:r>
            <a:r>
              <a:rPr lang="zh-CN" altLang="en-US" dirty="0"/>
              <a:t> </a:t>
            </a:r>
            <a:r>
              <a:rPr lang="en-US" altLang="zh-CN" dirty="0"/>
              <a:t>classification,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sub-classes.</a:t>
            </a:r>
          </a:p>
          <a:p>
            <a:endParaRPr lang="en-US" dirty="0"/>
          </a:p>
          <a:p>
            <a:r>
              <a:rPr lang="en-US" altLang="zh-CN" dirty="0"/>
              <a:t>Interestingly,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though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CIFAR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seems</a:t>
            </a:r>
            <a:r>
              <a:rPr lang="zh-CN" altLang="en-US" dirty="0"/>
              <a:t> </a:t>
            </a:r>
            <a:r>
              <a:rPr lang="en-US" altLang="zh-CN" dirty="0"/>
              <a:t>random,</a:t>
            </a:r>
            <a:r>
              <a:rPr lang="zh-CN" altLang="en-US" dirty="0"/>
              <a:t> </a:t>
            </a:r>
            <a:r>
              <a:rPr lang="en-US" altLang="zh-CN" dirty="0"/>
              <a:t>probably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complexity,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MNIST</a:t>
            </a:r>
            <a:r>
              <a:rPr lang="zh-CN" altLang="en-US" dirty="0"/>
              <a:t> </a:t>
            </a:r>
            <a:r>
              <a:rPr lang="en-US" altLang="zh-CN" dirty="0"/>
              <a:t>part,</a:t>
            </a:r>
            <a:r>
              <a:rPr lang="zh-CN" altLang="en-US" dirty="0"/>
              <a:t> </a:t>
            </a:r>
            <a:r>
              <a:rPr lang="en-GB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clustering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interpretable.</a:t>
            </a:r>
            <a:r>
              <a:rPr lang="zh-CN" altLang="en-US" dirty="0"/>
              <a:t> </a:t>
            </a:r>
            <a:endParaRPr lang="en-GB" altLang="zh-CN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0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0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2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details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research,</a:t>
            </a:r>
            <a:r>
              <a:rPr lang="zh-CN" altLang="en-US" dirty="0"/>
              <a:t> </a:t>
            </a:r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refresh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definiation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learning.</a:t>
            </a:r>
          </a:p>
          <a:p>
            <a:r>
              <a:rPr lang="en-US" altLang="zh-CN" dirty="0"/>
              <a:t>MTL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paradigm,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representation.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so,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hope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 err="1"/>
              <a:t>generlisation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having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information.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cases,</a:t>
            </a:r>
            <a:r>
              <a:rPr lang="zh-CN" altLang="en-US" dirty="0"/>
              <a:t> </a:t>
            </a:r>
            <a:r>
              <a:rPr lang="en-US" altLang="zh-CN" dirty="0"/>
              <a:t>instead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having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particular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research,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 err="1"/>
              <a:t>foscus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learning.</a:t>
            </a:r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parts: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care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assist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phase,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considered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equal.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56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intuitively,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beneficial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tasks.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amount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helpfulness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different.</a:t>
            </a:r>
            <a:r>
              <a:rPr lang="zh-CN" altLang="en-US" dirty="0"/>
              <a:t>  </a:t>
            </a:r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leads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interests: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questions: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1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yes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yes!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proposed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algorithm!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139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introduce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MAXL.</a:t>
            </a:r>
            <a:endParaRPr lang="en-GB" altLang="zh-CN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slide,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which,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trained</a:t>
            </a:r>
            <a:r>
              <a:rPr lang="zh-CN" altLang="en-US" dirty="0"/>
              <a:t> </a:t>
            </a:r>
            <a:r>
              <a:rPr lang="en-US" altLang="zh-CN" dirty="0"/>
              <a:t>alongside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learns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3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L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me</a:t>
            </a:r>
            <a:r>
              <a:rPr lang="zh-CN" altLang="en-US" dirty="0"/>
              <a:t> </a:t>
            </a:r>
            <a:r>
              <a:rPr lang="en-US" altLang="zh-CN" dirty="0"/>
              <a:t>explain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details.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consisted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networks.</a:t>
            </a:r>
          </a:p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trains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tasks: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ground-truth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provided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dataset.</a:t>
            </a:r>
          </a:p>
          <a:p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whose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below.</a:t>
            </a:r>
            <a:r>
              <a:rPr lang="zh-CN" altLang="en-US" dirty="0"/>
              <a:t> </a:t>
            </a:r>
            <a:endParaRPr lang="en-GB" altLang="zh-CN" dirty="0"/>
          </a:p>
          <a:p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simply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losses</a:t>
            </a:r>
            <a:r>
              <a:rPr lang="zh-CN" altLang="en-US" dirty="0"/>
              <a:t> </a:t>
            </a:r>
            <a:r>
              <a:rPr lang="en-US" altLang="zh-CN" dirty="0"/>
              <a:t>together,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setting.,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 err="1"/>
              <a:t>paramter</a:t>
            </a:r>
            <a:r>
              <a:rPr lang="zh-CN" altLang="en-US" dirty="0"/>
              <a:t> </a:t>
            </a:r>
            <a:r>
              <a:rPr lang="en-US" altLang="zh-CN" dirty="0"/>
              <a:t>theta_1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propogation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explained</a:t>
            </a:r>
            <a:r>
              <a:rPr lang="zh-CN" altLang="en-US" dirty="0"/>
              <a:t> </a:t>
            </a:r>
            <a:r>
              <a:rPr lang="en-US" altLang="zh-CN" dirty="0"/>
              <a:t>before,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generates</a:t>
            </a:r>
            <a:r>
              <a:rPr lang="zh-CN" altLang="en-US" dirty="0"/>
              <a:t> </a:t>
            </a:r>
            <a:r>
              <a:rPr lang="en-US" altLang="zh-CN" dirty="0"/>
              <a:t>ground-truth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network.</a:t>
            </a:r>
          </a:p>
          <a:p>
            <a:endParaRPr lang="en-US" altLang="zh-CN" dirty="0"/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theta_2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little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  <a:r>
              <a:rPr lang="zh-CN" altLang="en-US" dirty="0"/>
              <a:t> </a:t>
            </a:r>
            <a:r>
              <a:rPr lang="en-US" altLang="zh-CN" dirty="0"/>
              <a:t>tricky.</a:t>
            </a:r>
            <a:r>
              <a:rPr lang="zh-CN" altLang="en-US" dirty="0"/>
              <a:t> </a:t>
            </a:r>
            <a:endParaRPr lang="en-GB" altLang="zh-CN" dirty="0"/>
          </a:p>
          <a:p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only.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theta_2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depend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anything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network.</a:t>
            </a:r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instead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back-prop,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retained</a:t>
            </a:r>
            <a:r>
              <a:rPr lang="zh-CN" altLang="en-US" dirty="0"/>
              <a:t> </a:t>
            </a:r>
            <a:r>
              <a:rPr lang="en-US" altLang="zh-CN" dirty="0"/>
              <a:t>computational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updated</a:t>
            </a:r>
            <a:r>
              <a:rPr lang="zh-CN" altLang="en-US" dirty="0"/>
              <a:t> </a:t>
            </a:r>
            <a:r>
              <a:rPr lang="en-US" altLang="zh-CN" dirty="0"/>
              <a:t>theta_1,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theta_+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update.</a:t>
            </a: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considered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form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learning,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61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Another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properly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labels.?</a:t>
            </a:r>
            <a:endParaRPr lang="en-GB" altLang="zh-CN" dirty="0"/>
          </a:p>
          <a:p>
            <a:endParaRPr lang="en-GB" dirty="0"/>
          </a:p>
          <a:p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research,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simplicity,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classification.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tasks.</a:t>
            </a:r>
          </a:p>
          <a:p>
            <a:endParaRPr lang="en-US" dirty="0"/>
          </a:p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research,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observed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sub-hierarchy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helpful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classification.</a:t>
            </a:r>
          </a:p>
          <a:p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quite</a:t>
            </a:r>
            <a:r>
              <a:rPr lang="zh-CN" altLang="en-US" dirty="0"/>
              <a:t> </a:t>
            </a:r>
            <a:r>
              <a:rPr lang="en-US" altLang="zh-CN" dirty="0"/>
              <a:t>intuitive</a:t>
            </a:r>
            <a:r>
              <a:rPr lang="zh-CN" altLang="en-US" dirty="0"/>
              <a:t> </a:t>
            </a:r>
            <a:r>
              <a:rPr lang="en-US" altLang="zh-CN" dirty="0"/>
              <a:t>since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knowledge,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classify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labels,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definitely</a:t>
            </a:r>
            <a:r>
              <a:rPr lang="zh-CN" altLang="en-US" dirty="0"/>
              <a:t> </a:t>
            </a:r>
            <a:r>
              <a:rPr lang="en-US" altLang="zh-CN" dirty="0"/>
              <a:t>classify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course</a:t>
            </a:r>
            <a:r>
              <a:rPr lang="zh-CN" altLang="en-US" dirty="0"/>
              <a:t> </a:t>
            </a:r>
            <a:r>
              <a:rPr lang="en-US" altLang="zh-CN" dirty="0"/>
              <a:t>labels.</a:t>
            </a:r>
          </a:p>
          <a:p>
            <a:endParaRPr lang="en-US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develop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help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hierarchy.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which,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introduce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user-defined</a:t>
            </a:r>
            <a:r>
              <a:rPr lang="zh-CN" altLang="en-US" dirty="0"/>
              <a:t> </a:t>
            </a:r>
            <a:r>
              <a:rPr lang="en-US" altLang="zh-CN" dirty="0"/>
              <a:t>hyper-parameter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psi,</a:t>
            </a:r>
            <a:r>
              <a:rPr lang="zh-CN" altLang="en-US" dirty="0"/>
              <a:t> </a:t>
            </a:r>
            <a:r>
              <a:rPr lang="en-US" altLang="zh-CN" dirty="0"/>
              <a:t>representing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sub-classes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class.</a:t>
            </a:r>
          </a:p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softmax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corresponding</a:t>
            </a:r>
            <a:r>
              <a:rPr lang="zh-CN" altLang="en-US" dirty="0"/>
              <a:t> </a:t>
            </a:r>
            <a:r>
              <a:rPr lang="en-US" altLang="zh-CN" dirty="0"/>
              <a:t>subset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pre-defined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space.</a:t>
            </a:r>
          </a:p>
          <a:p>
            <a:endParaRPr lang="en-US" dirty="0"/>
          </a:p>
          <a:p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psi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[2,2]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classification.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auxliary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2+2=4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classification,</a:t>
            </a:r>
            <a:r>
              <a:rPr lang="zh-CN" altLang="en-US" dirty="0"/>
              <a:t> </a:t>
            </a:r>
            <a:endParaRPr lang="en-GB" altLang="zh-CN" dirty="0"/>
          </a:p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split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two-sub-class</a:t>
            </a:r>
            <a:r>
              <a:rPr lang="zh-CN" altLang="en-US" dirty="0"/>
              <a:t> </a:t>
            </a:r>
            <a:r>
              <a:rPr lang="en-US" altLang="zh-CN" dirty="0"/>
              <a:t>classification,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meaningful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classes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helpful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</a:p>
          <a:p>
            <a:endParaRPr lang="en-US" altLang="zh-CN" dirty="0"/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above,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classify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cat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dog,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sub-class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dogs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cats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finer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43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conclude,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algorithm,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fix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label-generation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losses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auxliary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together.</a:t>
            </a:r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fix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useful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defined</a:t>
            </a:r>
            <a:r>
              <a:rPr lang="zh-CN" altLang="en-US" dirty="0"/>
              <a:t> </a:t>
            </a:r>
            <a:r>
              <a:rPr lang="en-US" altLang="zh-CN" dirty="0"/>
              <a:t>hierarchy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learning.</a:t>
            </a:r>
          </a:p>
          <a:p>
            <a:endParaRPr lang="en-US" altLang="zh-CN" dirty="0"/>
          </a:p>
          <a:p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iterative</a:t>
            </a:r>
            <a:r>
              <a:rPr lang="zh-CN" altLang="en-US" dirty="0"/>
              <a:t> </a:t>
            </a:r>
            <a:r>
              <a:rPr lang="en-US" altLang="zh-CN" dirty="0"/>
              <a:t>manner</a:t>
            </a:r>
            <a:r>
              <a:rPr lang="zh-CN" altLang="en-US" dirty="0"/>
              <a:t> </a:t>
            </a:r>
            <a:r>
              <a:rPr lang="en-US" altLang="zh-CN" dirty="0"/>
              <a:t>until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converge.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42E15-C103-7148-968C-650D89E8CD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5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73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5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1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4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2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3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3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E5333B9-A4FE-4F47-873B-76F2B718E990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0857890-F869-E946-9B39-68E4DDB99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6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A84F-5382-1E43-BE56-0E3020177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Self-Supervised</a:t>
            </a:r>
            <a:r>
              <a:rPr lang="zh-CN" altLang="en-US" dirty="0"/>
              <a:t> </a:t>
            </a:r>
            <a:r>
              <a:rPr lang="en-GB" altLang="zh-CN" dirty="0"/>
              <a:t>Generalisation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D8E10-CEF4-D34C-A080-43ED99F826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Shikun</a:t>
            </a:r>
            <a:r>
              <a:rPr lang="zh-CN" altLang="en-US" sz="2400" dirty="0"/>
              <a:t> </a:t>
            </a:r>
            <a:r>
              <a:rPr lang="en-US" altLang="zh-CN" sz="2400" dirty="0"/>
              <a:t>Liu</a:t>
            </a:r>
            <a:r>
              <a:rPr lang="zh-CN" altLang="en-US" sz="2400" dirty="0"/>
              <a:t>    </a:t>
            </a:r>
            <a:r>
              <a:rPr lang="en-US" altLang="zh-CN" sz="2400" dirty="0"/>
              <a:t>Andrew</a:t>
            </a:r>
            <a:r>
              <a:rPr lang="zh-CN" altLang="en-US" sz="2400" dirty="0"/>
              <a:t> </a:t>
            </a:r>
            <a:r>
              <a:rPr lang="en-US" altLang="zh-CN" sz="2400" dirty="0"/>
              <a:t>J.</a:t>
            </a:r>
            <a:r>
              <a:rPr lang="zh-CN" altLang="en-US" sz="2400" dirty="0"/>
              <a:t> </a:t>
            </a:r>
            <a:r>
              <a:rPr lang="en-US" altLang="zh-CN" sz="2400" dirty="0"/>
              <a:t>Davison</a:t>
            </a:r>
            <a:r>
              <a:rPr lang="zh-CN" altLang="en-US" sz="2400" dirty="0"/>
              <a:t>   </a:t>
            </a:r>
            <a:r>
              <a:rPr lang="en-US" altLang="zh-CN" sz="2400" dirty="0"/>
              <a:t>Edward</a:t>
            </a:r>
            <a:r>
              <a:rPr lang="zh-CN" altLang="en-US" sz="2400" dirty="0"/>
              <a:t> </a:t>
            </a:r>
            <a:r>
              <a:rPr lang="en-US" altLang="zh-CN" sz="2400" dirty="0"/>
              <a:t>Johns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67E04-F8CB-9345-BD38-6664366E4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978" y="5382912"/>
            <a:ext cx="1270000" cy="125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F641-AE58-9A44-8F70-7EA70C0D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1" y="5592438"/>
            <a:ext cx="3265615" cy="7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7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8423B5-D457-7245-9FCA-2E7438A7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altLang="zh-CN" dirty="0"/>
              <a:t>CIFAR-100</a:t>
            </a:r>
            <a:r>
              <a:rPr lang="en-US" altLang="zh-CN"/>
              <a:t> </a:t>
            </a:r>
            <a:r>
              <a:rPr lang="en-US" altLang="zh-CN" dirty="0"/>
              <a:t>in</a:t>
            </a:r>
            <a:r>
              <a:rPr lang="en-US" altLang="zh-CN"/>
              <a:t> </a:t>
            </a:r>
            <a:r>
              <a:rPr lang="en-US" altLang="zh-CN" dirty="0"/>
              <a:t>4-level</a:t>
            </a:r>
            <a:r>
              <a:rPr lang="en-US" altLang="zh-CN"/>
              <a:t> </a:t>
            </a:r>
            <a:r>
              <a:rPr lang="en-US" altLang="zh-CN" dirty="0"/>
              <a:t>Hierarchy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E492F-E7A4-714C-BC8F-13D2D5BA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1117473"/>
            <a:ext cx="6565392" cy="41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A85C6-3D9B-EC4D-B3F1-959CEA73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altLang="zh-CN" dirty="0"/>
              <a:t>Compared</a:t>
            </a:r>
            <a:r>
              <a:rPr lang="en-US" altLang="zh-CN"/>
              <a:t> </a:t>
            </a:r>
            <a:r>
              <a:rPr lang="en-US" altLang="zh-CN" dirty="0"/>
              <a:t>to</a:t>
            </a:r>
            <a:r>
              <a:rPr lang="en-US" altLang="zh-CN"/>
              <a:t> </a:t>
            </a:r>
            <a:r>
              <a:rPr lang="en-US" altLang="zh-CN" dirty="0"/>
              <a:t>Auxiliary</a:t>
            </a:r>
            <a:r>
              <a:rPr lang="en-US" altLang="zh-CN"/>
              <a:t> </a:t>
            </a:r>
            <a:r>
              <a:rPr lang="en-US" altLang="zh-CN" dirty="0"/>
              <a:t>Learning</a:t>
            </a:r>
            <a:r>
              <a:rPr lang="en-US" altLang="zh-CN"/>
              <a:t> </a:t>
            </a:r>
            <a:r>
              <a:rPr lang="en-US" altLang="zh-CN" dirty="0"/>
              <a:t>Baselines</a:t>
            </a:r>
            <a:endParaRPr lang="en-US"/>
          </a:p>
        </p:txBody>
      </p:sp>
      <p:pic>
        <p:nvPicPr>
          <p:cNvPr id="4" name="Picture 23" descr="A screenshot of a map&#10;&#10;Description generated with high confidence">
            <a:extLst>
              <a:ext uri="{FF2B5EF4-FFF2-40B4-BE49-F238E27FC236}">
                <a16:creationId xmlns:a16="http://schemas.microsoft.com/office/drawing/2014/main" id="{64F02AB2-900C-3B49-B54D-19D6D849D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8" y="2205990"/>
            <a:ext cx="8831952" cy="35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10817-A8A8-1E44-9CB7-7A975248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6" y="2286000"/>
            <a:ext cx="228600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altLang="zh-CN" sz="15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Visualisation of Generated LAbels</a:t>
            </a:r>
            <a:endParaRPr lang="en-US" sz="15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D158E3C0-D8EB-4603-A5C9-9E154E5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554" y="2121408"/>
            <a:ext cx="2615184" cy="2615184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AA5C1-0067-4647-9D2C-27F641679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8017" y="640080"/>
            <a:ext cx="766267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47799-4CF0-4036-9D06-22F60774E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7181" y="802767"/>
            <a:ext cx="73243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7BE6-E867-BB40-911B-73FDBE131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4" r="2" b="2"/>
          <a:stretch/>
        </p:blipFill>
        <p:spPr>
          <a:xfrm>
            <a:off x="4361406" y="954786"/>
            <a:ext cx="6957676" cy="44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3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520B4-3D16-2748-9528-CBBB2B72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E94C7-3F88-2E47-93A0-E510A1B2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MAXL: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optimal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zh-CN" altLang="en-US" dirty="0"/>
              <a:t> </a:t>
            </a:r>
            <a:r>
              <a:rPr lang="en-US" altLang="zh-CN" dirty="0"/>
              <a:t>which,</a:t>
            </a:r>
            <a:r>
              <a:rPr lang="zh-CN" altLang="en-US" dirty="0"/>
              <a:t> </a:t>
            </a:r>
            <a:r>
              <a:rPr lang="en-US" altLang="zh-CN" dirty="0"/>
              <a:t>trained</a:t>
            </a:r>
            <a:r>
              <a:rPr lang="zh-CN" altLang="en-US" dirty="0"/>
              <a:t> </a:t>
            </a:r>
            <a:r>
              <a:rPr lang="en-US" altLang="zh-CN" dirty="0"/>
              <a:t>alongside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setup,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task.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2.0:</a:t>
            </a:r>
            <a:r>
              <a:rPr lang="zh-CN" altLang="en-US" dirty="0"/>
              <a:t> </a:t>
            </a:r>
            <a:endParaRPr lang="en-GB" altLang="zh-CN" dirty="0"/>
          </a:p>
          <a:p>
            <a:pPr lvl="1">
              <a:buFont typeface="Wingdings" pitchFamily="2" charset="2"/>
              <a:buChar char="§"/>
            </a:pP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beyond</a:t>
            </a:r>
            <a:r>
              <a:rPr lang="zh-CN" altLang="en-US" dirty="0"/>
              <a:t> </a:t>
            </a:r>
            <a:r>
              <a:rPr lang="en-US" altLang="zh-CN" dirty="0"/>
              <a:t>sub-class</a:t>
            </a:r>
            <a:r>
              <a:rPr lang="zh-CN" altLang="en-US" dirty="0"/>
              <a:t> </a:t>
            </a:r>
            <a:r>
              <a:rPr lang="en-US" altLang="zh-CN" dirty="0"/>
              <a:t>classification.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arbitrary</a:t>
            </a:r>
            <a:r>
              <a:rPr lang="zh-CN" altLang="en-US" dirty="0"/>
              <a:t> </a:t>
            </a:r>
            <a:r>
              <a:rPr lang="en-US" altLang="zh-CN" dirty="0"/>
              <a:t>vectors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regression.</a:t>
            </a:r>
            <a:endParaRPr lang="en-GB" altLang="zh-CN" dirty="0"/>
          </a:p>
          <a:p>
            <a:pPr lvl="1"/>
            <a:endParaRPr lang="en-US" altLang="zh-CN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263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6FB3-FE6D-7241-81A7-ED82E334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en-US" altLang="zh-CN" dirty="0"/>
              <a:t>Thanks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listening!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62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3EC-FE53-5048-B8D8-038BDDC2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altLang="zh-CN" dirty="0"/>
              <a:t>Revisit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D15EE3-AD3D-EB41-8341-BD6AEA8D5F78}"/>
              </a:ext>
            </a:extLst>
          </p:cNvPr>
          <p:cNvSpPr/>
          <p:nvPr/>
        </p:nvSpPr>
        <p:spPr>
          <a:xfrm>
            <a:off x="1472397" y="2599096"/>
            <a:ext cx="1956391" cy="435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03A67-9924-A248-A530-66805E44125B}"/>
              </a:ext>
            </a:extLst>
          </p:cNvPr>
          <p:cNvSpPr/>
          <p:nvPr/>
        </p:nvSpPr>
        <p:spPr>
          <a:xfrm>
            <a:off x="1472396" y="3209761"/>
            <a:ext cx="1956391" cy="435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A8CAD5-4657-B245-8B60-AB7ADB6EBF53}"/>
              </a:ext>
            </a:extLst>
          </p:cNvPr>
          <p:cNvSpPr/>
          <p:nvPr/>
        </p:nvSpPr>
        <p:spPr>
          <a:xfrm>
            <a:off x="1472396" y="3796502"/>
            <a:ext cx="1956391" cy="435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F5FAC-70AD-EE46-9916-D95143CDD394}"/>
              </a:ext>
            </a:extLst>
          </p:cNvPr>
          <p:cNvSpPr/>
          <p:nvPr/>
        </p:nvSpPr>
        <p:spPr>
          <a:xfrm>
            <a:off x="1915595" y="4535642"/>
            <a:ext cx="1069991" cy="4359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3A629-A355-C544-B369-DD049E2DAB1A}"/>
              </a:ext>
            </a:extLst>
          </p:cNvPr>
          <p:cNvSpPr/>
          <p:nvPr/>
        </p:nvSpPr>
        <p:spPr>
          <a:xfrm>
            <a:off x="559229" y="4542554"/>
            <a:ext cx="1069991" cy="4359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B47B7B-3C4E-DE40-9A4C-CFA7315EB12F}"/>
              </a:ext>
            </a:extLst>
          </p:cNvPr>
          <p:cNvSpPr/>
          <p:nvPr/>
        </p:nvSpPr>
        <p:spPr>
          <a:xfrm>
            <a:off x="3299248" y="4535642"/>
            <a:ext cx="1069991" cy="4359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BDD52-8381-EA4F-954C-C07BBEAB2505}"/>
              </a:ext>
            </a:extLst>
          </p:cNvPr>
          <p:cNvSpPr txBox="1"/>
          <p:nvPr/>
        </p:nvSpPr>
        <p:spPr>
          <a:xfrm>
            <a:off x="648428" y="4978482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ans" sz="2000" dirty="0">
                <a:latin typeface="EB Garamond 12" panose="02020502060206020404" pitchFamily="18" charset="77"/>
              </a:rPr>
              <a:t>Task</a:t>
            </a:r>
            <a:r>
              <a:rPr lang="zh-Hans" altLang="en-US" sz="2000" dirty="0">
                <a:latin typeface="EB Garamond 12" panose="02020502060206020404" pitchFamily="18" charset="77"/>
              </a:rPr>
              <a:t> </a:t>
            </a:r>
            <a:r>
              <a:rPr lang="en-US" altLang="zh-Hans" sz="2000" dirty="0">
                <a:latin typeface="EB Garamond 12" panose="02020502060206020404" pitchFamily="18" charset="77"/>
              </a:rPr>
              <a:t>A</a:t>
            </a:r>
            <a:endParaRPr lang="en-US" sz="2000" dirty="0">
              <a:latin typeface="EB Garamond 12" panose="020205020602060204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4184D-2095-7248-B211-114CD48BC573}"/>
              </a:ext>
            </a:extLst>
          </p:cNvPr>
          <p:cNvSpPr txBox="1"/>
          <p:nvPr/>
        </p:nvSpPr>
        <p:spPr>
          <a:xfrm>
            <a:off x="2033669" y="497848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ans" sz="2000" dirty="0">
                <a:latin typeface="EB Garamond 12" panose="02020502060206020404" pitchFamily="18" charset="77"/>
              </a:rPr>
              <a:t>Task</a:t>
            </a:r>
            <a:r>
              <a:rPr lang="zh-Hans" altLang="en-US" sz="2000" dirty="0">
                <a:latin typeface="EB Garamond 12" panose="02020502060206020404" pitchFamily="18" charset="77"/>
              </a:rPr>
              <a:t> </a:t>
            </a:r>
            <a:r>
              <a:rPr lang="en-US" altLang="zh-Hans" sz="2000" dirty="0">
                <a:latin typeface="EB Garamond 12" panose="02020502060206020404" pitchFamily="18" charset="77"/>
              </a:rPr>
              <a:t>B</a:t>
            </a:r>
            <a:endParaRPr lang="en-US" sz="2000" dirty="0">
              <a:latin typeface="EB Garamond 12" panose="02020502060206020404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903256-3EA9-0040-887E-DE8EC0DA26BD}"/>
              </a:ext>
            </a:extLst>
          </p:cNvPr>
          <p:cNvSpPr txBox="1"/>
          <p:nvPr/>
        </p:nvSpPr>
        <p:spPr>
          <a:xfrm>
            <a:off x="3428787" y="4978482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ans" sz="2000" dirty="0">
                <a:latin typeface="EB Garamond 12" panose="02020502060206020404" pitchFamily="18" charset="77"/>
              </a:rPr>
              <a:t>Task</a:t>
            </a:r>
            <a:r>
              <a:rPr lang="zh-Hans" altLang="en-US" sz="2000" dirty="0">
                <a:latin typeface="EB Garamond 12" panose="02020502060206020404" pitchFamily="18" charset="77"/>
              </a:rPr>
              <a:t> </a:t>
            </a:r>
            <a:r>
              <a:rPr lang="en-US" altLang="zh-Hans" sz="2000" dirty="0">
                <a:latin typeface="EB Garamond 12" panose="02020502060206020404" pitchFamily="18" charset="77"/>
              </a:rPr>
              <a:t>C</a:t>
            </a:r>
            <a:endParaRPr lang="en-US" sz="2000" dirty="0">
              <a:latin typeface="EB Garamond 12" panose="02020502060206020404" pitchFamily="18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2910AB-430B-E244-9A12-97D19D72AC5F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450592" y="3035032"/>
            <a:ext cx="1" cy="17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8D2864-C4AA-3646-97D6-8E4989321898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2450585" y="3645689"/>
            <a:ext cx="0" cy="150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2E4D92-841B-DE4E-9168-9886E2111DD6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flipH="1">
            <a:off x="1094221" y="4232437"/>
            <a:ext cx="1356364" cy="31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F8B775-1F3C-034C-8814-1D6B33C77734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2450591" y="4232437"/>
            <a:ext cx="1" cy="303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A61BDD-7E71-8744-B0AC-6637E4E2214F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2450585" y="4232437"/>
            <a:ext cx="1383652" cy="303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6B54CE-E1A5-434F-8AA4-A87A77180638}"/>
              </a:ext>
            </a:extLst>
          </p:cNvPr>
          <p:cNvSpPr txBox="1"/>
          <p:nvPr/>
        </p:nvSpPr>
        <p:spPr>
          <a:xfrm>
            <a:off x="3456760" y="3088609"/>
            <a:ext cx="1273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s" sz="2000" dirty="0">
                <a:latin typeface="EB Garamond 12" panose="02020502060206020404" pitchFamily="18" charset="77"/>
              </a:rPr>
              <a:t>Shared</a:t>
            </a:r>
            <a:r>
              <a:rPr lang="zh-Hans" altLang="en-US" sz="2000" dirty="0">
                <a:latin typeface="EB Garamond 12" panose="02020502060206020404" pitchFamily="18" charset="77"/>
              </a:rPr>
              <a:t> </a:t>
            </a:r>
            <a:endParaRPr lang="en-US" altLang="zh-Hans" sz="2000" dirty="0">
              <a:latin typeface="EB Garamond 12" panose="02020502060206020404" pitchFamily="18" charset="77"/>
            </a:endParaRPr>
          </a:p>
          <a:p>
            <a:pPr algn="ctr"/>
            <a:r>
              <a:rPr lang="en-US" altLang="zh-Hans" sz="2000" dirty="0">
                <a:latin typeface="EB Garamond 12" panose="02020502060206020404" pitchFamily="18" charset="77"/>
              </a:rPr>
              <a:t>Layers</a:t>
            </a:r>
            <a:endParaRPr lang="en-US" sz="2000" dirty="0">
              <a:latin typeface="EB Garamond 12" panose="02020502060206020404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E78B6-0E9E-954C-B0C6-32235D732C0C}"/>
              </a:ext>
            </a:extLst>
          </p:cNvPr>
          <p:cNvSpPr txBox="1"/>
          <p:nvPr/>
        </p:nvSpPr>
        <p:spPr>
          <a:xfrm>
            <a:off x="5375405" y="2381206"/>
            <a:ext cx="59021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i="1" dirty="0"/>
              <a:t>Multi-task</a:t>
            </a:r>
            <a:r>
              <a:rPr lang="zh-CN" altLang="en-US" sz="2800" i="1" dirty="0"/>
              <a:t> </a:t>
            </a:r>
            <a:r>
              <a:rPr lang="en-US" altLang="zh-CN" sz="2800" i="1" dirty="0"/>
              <a:t>learning</a:t>
            </a:r>
            <a:r>
              <a:rPr lang="zh-CN" altLang="en-US" sz="2800" i="1" dirty="0"/>
              <a:t> </a:t>
            </a:r>
            <a:endParaRPr lang="en-GB" altLang="zh-CN" sz="2800" i="1" dirty="0"/>
          </a:p>
          <a:p>
            <a:pPr marL="342900" indent="-342900">
              <a:buFontTx/>
              <a:buChar char="-"/>
            </a:pPr>
            <a:r>
              <a:rPr lang="en-US" altLang="zh-CN" sz="2400" dirty="0"/>
              <a:t>enforces</a:t>
            </a:r>
            <a:r>
              <a:rPr lang="zh-CN" altLang="en-US" sz="2400" dirty="0"/>
              <a:t> </a:t>
            </a:r>
            <a:r>
              <a:rPr lang="en-US" altLang="zh-CN" sz="2400" dirty="0"/>
              <a:t>multiple</a:t>
            </a:r>
            <a:r>
              <a:rPr lang="zh-CN" altLang="en-US" sz="2400" dirty="0"/>
              <a:t> </a:t>
            </a:r>
            <a:r>
              <a:rPr lang="en-US" altLang="zh-CN" sz="2400" dirty="0"/>
              <a:t>tasks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same</a:t>
            </a:r>
            <a:r>
              <a:rPr lang="zh-CN" altLang="en-US" sz="2400" dirty="0"/>
              <a:t> </a:t>
            </a:r>
            <a:r>
              <a:rPr lang="en-US" altLang="zh-CN" sz="2400" dirty="0"/>
              <a:t>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feature</a:t>
            </a:r>
            <a:r>
              <a:rPr lang="zh-CN" altLang="en-US" sz="2400" dirty="0"/>
              <a:t> </a:t>
            </a:r>
            <a:r>
              <a:rPr lang="en-US" altLang="zh-CN" sz="2400" dirty="0"/>
              <a:t>space.</a:t>
            </a:r>
          </a:p>
          <a:p>
            <a:pPr marL="342900" indent="-342900">
              <a:buFontTx/>
              <a:buChar char="-"/>
            </a:pPr>
            <a:r>
              <a:rPr lang="en-US" altLang="zh-CN" sz="2400" dirty="0"/>
              <a:t>aims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improve</a:t>
            </a:r>
            <a:r>
              <a:rPr lang="zh-CN" altLang="en-US" sz="2400" dirty="0"/>
              <a:t> </a:t>
            </a:r>
            <a:r>
              <a:rPr lang="en-US" altLang="zh-CN" sz="2400" dirty="0"/>
              <a:t>generalization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every</a:t>
            </a:r>
            <a:r>
              <a:rPr lang="zh-CN" altLang="en-US" sz="2400" dirty="0"/>
              <a:t> </a:t>
            </a:r>
            <a:r>
              <a:rPr lang="en-US" altLang="zh-CN" sz="2400" dirty="0"/>
              <a:t>learning</a:t>
            </a:r>
            <a:r>
              <a:rPr lang="zh-CN" altLang="en-US" sz="2400" dirty="0"/>
              <a:t> </a:t>
            </a:r>
            <a:r>
              <a:rPr lang="en-US" altLang="zh-CN" sz="2400" dirty="0"/>
              <a:t>tasks.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8318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3EC-FE53-5048-B8D8-038BDDC2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altLang="zh-CN" dirty="0"/>
              <a:t>Revisit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13D5D-4333-2846-8B05-CAEE7E0FB4FE}"/>
              </a:ext>
            </a:extLst>
          </p:cNvPr>
          <p:cNvSpPr txBox="1"/>
          <p:nvPr/>
        </p:nvSpPr>
        <p:spPr>
          <a:xfrm>
            <a:off x="2032055" y="2580269"/>
            <a:ext cx="81278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Auxiliary learning is similar to multi-task learning</a:t>
            </a:r>
            <a:r>
              <a:rPr lang="en-US" altLang="zh-CN" sz="28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/>
              <a:t>Only</a:t>
            </a:r>
            <a:r>
              <a:rPr lang="zh-CN" altLang="en-US" sz="2800" dirty="0"/>
              <a:t> </a:t>
            </a:r>
            <a:r>
              <a:rPr lang="en-GB" sz="2800" dirty="0"/>
              <a:t>the performance of the primary task is of importance, and the auxiliary tasks are included purely to assist the </a:t>
            </a:r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GB" sz="2800" dirty="0"/>
              <a:t>primary task.</a:t>
            </a:r>
          </a:p>
        </p:txBody>
      </p:sp>
    </p:spTree>
    <p:extLst>
      <p:ext uri="{BB962C8B-B14F-4D97-AF65-F5344CB8AC3E}">
        <p14:creationId xmlns:p14="http://schemas.microsoft.com/office/powerpoint/2010/main" val="296072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3EC-FE53-5048-B8D8-038BDDC2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altLang="zh-CN" dirty="0"/>
              <a:t>Rethinking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13D5D-4333-2846-8B05-CAEE7E0FB4FE}"/>
              </a:ext>
            </a:extLst>
          </p:cNvPr>
          <p:cNvSpPr txBox="1"/>
          <p:nvPr/>
        </p:nvSpPr>
        <p:spPr>
          <a:xfrm>
            <a:off x="1435155" y="2473320"/>
            <a:ext cx="913124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800" i="1" dirty="0"/>
              <a:t>Observation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given</a:t>
            </a:r>
            <a:r>
              <a:rPr lang="zh-CN" altLang="en-US" sz="2800" dirty="0"/>
              <a:t> </a:t>
            </a:r>
            <a:r>
              <a:rPr lang="en-US" altLang="zh-CN" sz="2800" dirty="0"/>
              <a:t>supervised</a:t>
            </a:r>
            <a:r>
              <a:rPr lang="zh-CN" altLang="en-US" sz="2800" dirty="0"/>
              <a:t> </a:t>
            </a:r>
            <a:r>
              <a:rPr lang="en-US" altLang="zh-CN" sz="2800" dirty="0"/>
              <a:t>task,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auxiliary</a:t>
            </a:r>
            <a:r>
              <a:rPr lang="zh-CN" altLang="en-US" sz="2800" dirty="0"/>
              <a:t> </a:t>
            </a:r>
            <a:r>
              <a:rPr lang="en-US" altLang="zh-CN" sz="2800" dirty="0"/>
              <a:t>tasks</a:t>
            </a:r>
            <a:r>
              <a:rPr lang="zh-CN" altLang="en-US" sz="2800" dirty="0"/>
              <a:t> </a:t>
            </a:r>
            <a:r>
              <a:rPr lang="en-US" altLang="zh-CN" sz="2800" dirty="0"/>
              <a:t>help</a:t>
            </a:r>
            <a:r>
              <a:rPr lang="zh-CN" altLang="en-US" sz="2800" dirty="0"/>
              <a:t> </a:t>
            </a:r>
            <a:r>
              <a:rPr lang="en-US" altLang="zh-CN" sz="2800" dirty="0"/>
              <a:t>more</a:t>
            </a:r>
            <a:r>
              <a:rPr lang="zh-CN" altLang="en-US" sz="2800" dirty="0"/>
              <a:t> </a:t>
            </a:r>
            <a:r>
              <a:rPr lang="en-US" altLang="zh-CN" sz="2800" dirty="0"/>
              <a:t>than</a:t>
            </a:r>
            <a:r>
              <a:rPr lang="zh-CN" altLang="en-US" sz="2800" dirty="0"/>
              <a:t> </a:t>
            </a:r>
            <a:r>
              <a:rPr lang="en-US" altLang="zh-CN" sz="2800" dirty="0"/>
              <a:t>others.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may</a:t>
            </a:r>
            <a:r>
              <a:rPr lang="zh-CN" altLang="en-US" sz="2800" dirty="0"/>
              <a:t> </a:t>
            </a:r>
            <a:r>
              <a:rPr lang="en-US" altLang="zh-CN" sz="2800" dirty="0"/>
              <a:t>not</a:t>
            </a:r>
            <a:r>
              <a:rPr lang="zh-CN" altLang="en-US" sz="2800" dirty="0"/>
              <a:t> </a:t>
            </a:r>
            <a:r>
              <a:rPr lang="en-US" altLang="zh-CN" sz="2800" dirty="0"/>
              <a:t>help</a:t>
            </a:r>
            <a:r>
              <a:rPr lang="zh-CN" altLang="en-US" sz="2800" dirty="0"/>
              <a:t> </a:t>
            </a:r>
            <a:r>
              <a:rPr lang="en-US" altLang="zh-CN" sz="2800" dirty="0"/>
              <a:t>at</a:t>
            </a:r>
            <a:r>
              <a:rPr lang="zh-CN" altLang="en-US" sz="2800" dirty="0"/>
              <a:t> </a:t>
            </a:r>
            <a:r>
              <a:rPr lang="en-US" altLang="zh-CN" sz="2800" dirty="0"/>
              <a:t>all.</a:t>
            </a:r>
            <a:r>
              <a:rPr lang="zh-CN" altLang="en-US" sz="2800" dirty="0"/>
              <a:t> </a:t>
            </a:r>
            <a:r>
              <a:rPr lang="en-US" altLang="zh-CN" sz="2800" dirty="0"/>
              <a:t>(negative</a:t>
            </a:r>
            <a:r>
              <a:rPr lang="zh-CN" altLang="en-US" sz="2800" dirty="0"/>
              <a:t> </a:t>
            </a:r>
            <a:r>
              <a:rPr lang="en-US" altLang="zh-CN" sz="2800" dirty="0"/>
              <a:t>transfer)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Can the optimal auxiliary task be generated automatically?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Can this be done without access to </a:t>
            </a:r>
            <a:r>
              <a:rPr lang="en-US" altLang="zh-CN" sz="2800" dirty="0"/>
              <a:t>additional</a:t>
            </a:r>
            <a:r>
              <a:rPr lang="zh-CN" altLang="en-US" sz="2800" dirty="0"/>
              <a:t> </a:t>
            </a:r>
            <a:r>
              <a:rPr lang="en-US" altLang="zh-CN" sz="2800" dirty="0"/>
              <a:t>data</a:t>
            </a:r>
            <a:r>
              <a:rPr lang="en-GB" sz="2800" dirty="0"/>
              <a:t> for this auxiliary task?</a:t>
            </a:r>
          </a:p>
        </p:txBody>
      </p:sp>
    </p:spTree>
    <p:extLst>
      <p:ext uri="{BB962C8B-B14F-4D97-AF65-F5344CB8AC3E}">
        <p14:creationId xmlns:p14="http://schemas.microsoft.com/office/powerpoint/2010/main" val="258244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3EC-FE53-5048-B8D8-038BDDC2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altLang="zh-CN" dirty="0"/>
              <a:t>Rethinking</a:t>
            </a:r>
            <a:r>
              <a:rPr lang="zh-CN" altLang="en-US" dirty="0"/>
              <a:t> </a:t>
            </a:r>
            <a:r>
              <a:rPr lang="en-US" altLang="zh-CN" dirty="0"/>
              <a:t>Auxiliary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13D5D-4333-2846-8B05-CAEE7E0FB4FE}"/>
              </a:ext>
            </a:extLst>
          </p:cNvPr>
          <p:cNvSpPr txBox="1"/>
          <p:nvPr/>
        </p:nvSpPr>
        <p:spPr>
          <a:xfrm>
            <a:off x="1435155" y="2473320"/>
            <a:ext cx="913124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800" i="1" dirty="0"/>
              <a:t>Observation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given</a:t>
            </a:r>
            <a:r>
              <a:rPr lang="zh-CN" altLang="en-US" sz="2800" dirty="0"/>
              <a:t> </a:t>
            </a:r>
            <a:r>
              <a:rPr lang="en-US" altLang="zh-CN" sz="2800" dirty="0"/>
              <a:t>supervised</a:t>
            </a:r>
            <a:r>
              <a:rPr lang="zh-CN" altLang="en-US" sz="2800" dirty="0"/>
              <a:t> </a:t>
            </a:r>
            <a:r>
              <a:rPr lang="en-US" altLang="zh-CN" sz="2800" dirty="0"/>
              <a:t>task,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auxiliary</a:t>
            </a:r>
            <a:r>
              <a:rPr lang="zh-CN" altLang="en-US" sz="2800" dirty="0"/>
              <a:t> </a:t>
            </a:r>
            <a:r>
              <a:rPr lang="en-US" altLang="zh-CN" sz="2800" dirty="0"/>
              <a:t>tasks</a:t>
            </a:r>
            <a:r>
              <a:rPr lang="zh-CN" altLang="en-US" sz="2800" dirty="0"/>
              <a:t> </a:t>
            </a:r>
            <a:r>
              <a:rPr lang="en-US" altLang="zh-CN" sz="2800" dirty="0"/>
              <a:t>help</a:t>
            </a:r>
            <a:r>
              <a:rPr lang="zh-CN" altLang="en-US" sz="2800" dirty="0"/>
              <a:t> </a:t>
            </a:r>
            <a:r>
              <a:rPr lang="en-US" altLang="zh-CN" sz="2800" dirty="0"/>
              <a:t>more</a:t>
            </a:r>
            <a:r>
              <a:rPr lang="zh-CN" altLang="en-US" sz="2800" dirty="0"/>
              <a:t> </a:t>
            </a:r>
            <a:r>
              <a:rPr lang="en-US" altLang="zh-CN" sz="2800" dirty="0"/>
              <a:t>than</a:t>
            </a:r>
            <a:r>
              <a:rPr lang="zh-CN" altLang="en-US" sz="2800" dirty="0"/>
              <a:t> </a:t>
            </a:r>
            <a:r>
              <a:rPr lang="en-US" altLang="zh-CN" sz="2800" dirty="0"/>
              <a:t>others.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may</a:t>
            </a:r>
            <a:r>
              <a:rPr lang="zh-CN" altLang="en-US" sz="2800" dirty="0"/>
              <a:t> </a:t>
            </a:r>
            <a:r>
              <a:rPr lang="en-US" altLang="zh-CN" sz="2800" dirty="0"/>
              <a:t>not</a:t>
            </a:r>
            <a:r>
              <a:rPr lang="zh-CN" altLang="en-US" sz="2800" dirty="0"/>
              <a:t> </a:t>
            </a:r>
            <a:r>
              <a:rPr lang="en-US" altLang="zh-CN" sz="2800" dirty="0"/>
              <a:t>help</a:t>
            </a:r>
            <a:r>
              <a:rPr lang="zh-CN" altLang="en-US" sz="2800" dirty="0"/>
              <a:t> </a:t>
            </a:r>
            <a:r>
              <a:rPr lang="en-US" altLang="zh-CN" sz="2800" dirty="0"/>
              <a:t>at</a:t>
            </a:r>
            <a:r>
              <a:rPr lang="zh-CN" altLang="en-US" sz="2800" dirty="0"/>
              <a:t> </a:t>
            </a:r>
            <a:r>
              <a:rPr lang="en-US" altLang="zh-CN" sz="2800" dirty="0"/>
              <a:t>all.</a:t>
            </a:r>
            <a:r>
              <a:rPr lang="zh-CN" altLang="en-US" sz="2800" dirty="0"/>
              <a:t> </a:t>
            </a:r>
            <a:r>
              <a:rPr lang="en-US" altLang="zh-CN" sz="2800" dirty="0"/>
              <a:t>(negative</a:t>
            </a:r>
            <a:r>
              <a:rPr lang="zh-CN" altLang="en-US" sz="2800" dirty="0"/>
              <a:t> </a:t>
            </a:r>
            <a:r>
              <a:rPr lang="en-US" altLang="zh-CN" sz="2800" dirty="0"/>
              <a:t>transfer)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Can the optimal auxiliary task be generated automatically?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Can this be done without access to </a:t>
            </a:r>
            <a:r>
              <a:rPr lang="en-US" altLang="zh-CN" sz="2800" dirty="0"/>
              <a:t>additional</a:t>
            </a:r>
            <a:r>
              <a:rPr lang="zh-CN" altLang="en-US" sz="2800" dirty="0"/>
              <a:t> </a:t>
            </a:r>
            <a:r>
              <a:rPr lang="en-US" altLang="zh-CN" sz="2800" dirty="0"/>
              <a:t>data</a:t>
            </a:r>
            <a:r>
              <a:rPr lang="en-GB" sz="2800" dirty="0"/>
              <a:t> for this auxiliary task?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21BC28-1105-1747-9C85-A4BB6360A879}"/>
              </a:ext>
            </a:extLst>
          </p:cNvPr>
          <p:cNvSpPr/>
          <p:nvPr/>
        </p:nvSpPr>
        <p:spPr>
          <a:xfrm>
            <a:off x="1422455" y="5569178"/>
            <a:ext cx="534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ea typeface="EB Garamond" pitchFamily="2" charset="0"/>
                <a:cs typeface="Calibri"/>
              </a:rPr>
              <a:t>Yes and yes — with Meta Auxiliary Learning!</a:t>
            </a:r>
          </a:p>
        </p:txBody>
      </p:sp>
    </p:spTree>
    <p:extLst>
      <p:ext uri="{BB962C8B-B14F-4D97-AF65-F5344CB8AC3E}">
        <p14:creationId xmlns:p14="http://schemas.microsoft.com/office/powerpoint/2010/main" val="101308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9B727-F1F1-8243-B23E-88BB73E8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43467"/>
            <a:ext cx="3924300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Meta Auxiliary Learning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(MAXL)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C6D718-BA7E-E84D-A3AC-C09B9439FFE7}"/>
              </a:ext>
            </a:extLst>
          </p:cNvPr>
          <p:cNvSpPr/>
          <p:nvPr/>
        </p:nvSpPr>
        <p:spPr>
          <a:xfrm>
            <a:off x="234696" y="2798911"/>
            <a:ext cx="4419600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defTabSz="914400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chemeClr val="accent2"/>
              </a:buClr>
            </a:pPr>
            <a:r>
              <a:rPr lang="en-US" sz="2800" i="1" dirty="0">
                <a:solidFill>
                  <a:schemeClr val="bg1"/>
                </a:solidFill>
              </a:rPr>
              <a:t>MAXL is a framework which meta-learns</a:t>
            </a:r>
            <a:r>
              <a:rPr lang="zh-CN" alt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optimal</a:t>
            </a:r>
            <a:r>
              <a:rPr lang="en-US" altLang="zh-CN" sz="2800" i="1" dirty="0">
                <a:solidFill>
                  <a:schemeClr val="bg1"/>
                </a:solidFill>
              </a:rPr>
              <a:t> labels for an</a:t>
            </a:r>
            <a:r>
              <a:rPr lang="en-US" sz="2800" i="1" dirty="0">
                <a:solidFill>
                  <a:schemeClr val="bg1"/>
                </a:solidFill>
              </a:rPr>
              <a:t> auxiliary task</a:t>
            </a:r>
            <a:r>
              <a:rPr lang="en-US" altLang="zh-CN" sz="2800" i="1" dirty="0">
                <a:solidFill>
                  <a:schemeClr val="bg1"/>
                </a:solidFill>
              </a:rPr>
              <a:t>,</a:t>
            </a:r>
            <a:r>
              <a:rPr lang="en-US" sz="2800" i="1" dirty="0">
                <a:solidFill>
                  <a:schemeClr val="bg1"/>
                </a:solidFill>
              </a:rPr>
              <a:t> to assist training of a given primary supervised task.</a:t>
            </a:r>
          </a:p>
          <a:p>
            <a:pPr marL="285750" defTabSz="914400">
              <a:lnSpc>
                <a:spcPct val="90000"/>
              </a:lnSpc>
              <a:spcBef>
                <a:spcPts val="1000"/>
              </a:spcBef>
              <a:spcAft>
                <a:spcPts val="200"/>
              </a:spcAft>
              <a:buClr>
                <a:schemeClr val="accent2"/>
              </a:buClr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16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F8CCF482-27FC-C948-8EED-C272ECF3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63" y="1504590"/>
            <a:ext cx="6250769" cy="36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34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AC07-9E1F-4045-8762-06545E62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altLang="zh-CN" dirty="0"/>
              <a:t>MAXL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Detailed</a:t>
            </a:r>
            <a:r>
              <a:rPr lang="zh-CN" altLang="en-US" dirty="0"/>
              <a:t> </a:t>
            </a:r>
            <a:r>
              <a:rPr lang="en-US" altLang="zh-CN" dirty="0"/>
              <a:t>Formation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1725-464F-4949-9A41-097A8257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46" y="2630102"/>
            <a:ext cx="5157565" cy="392309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200"/>
              </a:spcAft>
              <a:buNone/>
            </a:pPr>
            <a:r>
              <a:rPr lang="en-US" i="1" dirty="0">
                <a:ea typeface="EB Garamond" pitchFamily="2" charset="0"/>
                <a:cs typeface="Calibri"/>
              </a:rPr>
              <a:t>Multi-task Network: </a:t>
            </a:r>
            <a:r>
              <a:rPr lang="en-GB" dirty="0">
                <a:ea typeface="EB Garamond" pitchFamily="2" charset="0"/>
                <a:cs typeface="Calibri"/>
              </a:rPr>
              <a:t>trains on the primary task and auxiliary task in a standard multi-task learning setting.</a:t>
            </a:r>
          </a:p>
          <a:p>
            <a:pPr marL="0" indent="0">
              <a:spcAft>
                <a:spcPts val="200"/>
              </a:spcAft>
              <a:buNone/>
            </a:pPr>
            <a:endParaRPr lang="en-GB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endParaRPr lang="en-GB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r>
              <a:rPr lang="en-US" i="1" dirty="0">
                <a:ea typeface="EB Garamond" pitchFamily="2" charset="0"/>
                <a:cs typeface="Calibri"/>
              </a:rPr>
              <a:t>Label-generation </a:t>
            </a:r>
            <a:r>
              <a:rPr lang="en-US" i="1" dirty="0">
                <a:ea typeface="EB Garamond" pitchFamily="2" charset="0"/>
                <a:cs typeface="+mn-lt"/>
              </a:rPr>
              <a:t>Network</a:t>
            </a:r>
            <a:r>
              <a:rPr lang="en-US" altLang="zh-CN" i="1" dirty="0">
                <a:ea typeface="EB Garamond" pitchFamily="2" charset="0"/>
                <a:cs typeface="+mn-lt"/>
              </a:rPr>
              <a:t>:</a:t>
            </a:r>
            <a:r>
              <a:rPr lang="en-US" dirty="0">
                <a:ea typeface="EB Garamond" pitchFamily="2" charset="0"/>
                <a:cs typeface="+mn-lt"/>
              </a:rPr>
              <a:t> </a:t>
            </a:r>
            <a:r>
              <a:rPr lang="en-GB" dirty="0">
                <a:ea typeface="EB Garamond" pitchFamily="2" charset="0"/>
                <a:cs typeface="Calibri"/>
              </a:rPr>
              <a:t>generates the labels for the auxiliary task using meta learning.</a:t>
            </a:r>
            <a:r>
              <a:rPr lang="zh-CN" altLang="en-US" dirty="0">
                <a:ea typeface="EB Garamond" pitchFamily="2" charset="0"/>
                <a:cs typeface="Calibri"/>
              </a:rPr>
              <a:t> </a:t>
            </a:r>
            <a:endParaRPr lang="en-GB" altLang="zh-CN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endParaRPr lang="en-GB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endParaRPr lang="en-GB" i="1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endParaRPr lang="en-GB" i="1" dirty="0">
              <a:ea typeface="EB Garamond" pitchFamily="2" charset="0"/>
              <a:cs typeface="Calibri"/>
            </a:endParaRPr>
          </a:p>
          <a:p>
            <a:pPr marL="0" indent="0">
              <a:spcAft>
                <a:spcPts val="200"/>
              </a:spcAft>
              <a:buNone/>
            </a:pPr>
            <a:r>
              <a:rPr lang="en-GB" i="1" dirty="0">
                <a:ea typeface="EB Garamond" pitchFamily="2" charset="0"/>
                <a:cs typeface="Calibri"/>
              </a:rPr>
              <a:t>A double gradient formulation encourages auxiliary labels which reduce the loss on the primary task.</a:t>
            </a:r>
            <a:endParaRPr lang="en-US" i="1" dirty="0">
              <a:ea typeface="EB Garamond" pitchFamily="2" charset="0"/>
              <a:cs typeface="Calibri"/>
            </a:endParaRP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1098F6-3392-D74F-A739-4805A97B1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89" y="1926543"/>
            <a:ext cx="4782312" cy="3012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B4321-6262-AA4F-8BA1-EA95845F1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08" y="3340100"/>
            <a:ext cx="3943350" cy="43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B33AE-EA68-D24E-932F-9DB754C46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072" y="4680492"/>
            <a:ext cx="2096822" cy="43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0DE87-6E02-5E43-B339-348B100ED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89" y="5206098"/>
            <a:ext cx="4925878" cy="3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1279B-F31B-4A44-9CEE-58E12FEC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altLang="zh-CN" sz="2200" dirty="0"/>
              <a:t>Mask SoftMax For Hierarchical predictions</a:t>
            </a:r>
            <a:endParaRPr lang="en-US" sz="2200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3AF9C6E-750C-3743-A95A-5065188FE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9756" y="206185"/>
            <a:ext cx="6633444" cy="3041791"/>
          </a:xfrm>
        </p:spPr>
      </p:pic>
      <p:pic>
        <p:nvPicPr>
          <p:cNvPr id="16" name="Picture 2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F4E2EF93-3726-6247-8B11-D7646568B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55" y="3467100"/>
            <a:ext cx="3240305" cy="322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1CA265-70F5-C54A-B4C4-561E41573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60" y="5774493"/>
            <a:ext cx="2927350" cy="5501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23EF21-8AA4-6948-AFB0-018AE7678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60" y="4253940"/>
            <a:ext cx="3789797" cy="5145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AC29D3-ADD7-AE4A-BAF3-11E4A288BF31}"/>
              </a:ext>
            </a:extLst>
          </p:cNvPr>
          <p:cNvCxnSpPr/>
          <p:nvPr/>
        </p:nvCxnSpPr>
        <p:spPr>
          <a:xfrm>
            <a:off x="4826000" y="3387676"/>
            <a:ext cx="720385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41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E6365-D353-694F-81C2-D8DC3239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459533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altLang="zh-CN" sz="3200"/>
              <a:t>The MAXL Algorithm</a:t>
            </a:r>
            <a:endParaRPr lang="en-US" sz="3200"/>
          </a:p>
        </p:txBody>
      </p:sp>
      <p:pic>
        <p:nvPicPr>
          <p:cNvPr id="5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54E575-5CC8-7C42-89EE-89F8BE44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4" y="906231"/>
            <a:ext cx="4297680" cy="270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D9E00-31D9-2F4F-AE94-32D186896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388" y="1"/>
            <a:ext cx="7230807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104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1557</Words>
  <Application>Microsoft Macintosh PowerPoint</Application>
  <PresentationFormat>Widescreen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EB Garamond 12</vt:lpstr>
      <vt:lpstr>Gill Sans MT</vt:lpstr>
      <vt:lpstr>Wingdings</vt:lpstr>
      <vt:lpstr>Parcel</vt:lpstr>
      <vt:lpstr>Self-Supervised Generalisation with Meta Auxiliary Learning</vt:lpstr>
      <vt:lpstr>Revisit Multi-task Learning</vt:lpstr>
      <vt:lpstr>Revisit Auxiliary Learning</vt:lpstr>
      <vt:lpstr>Rethinking Auxiliary Learning</vt:lpstr>
      <vt:lpstr>Rethinking Auxiliary Learning</vt:lpstr>
      <vt:lpstr>Meta Auxiliary Learning (MAXL)</vt:lpstr>
      <vt:lpstr>MAXL – Detailed Formation</vt:lpstr>
      <vt:lpstr>Mask SoftMax For Hierarchical predictions</vt:lpstr>
      <vt:lpstr>The MAXL Algorithm</vt:lpstr>
      <vt:lpstr>CIFAR-100 in 4-level Hierarchy</vt:lpstr>
      <vt:lpstr>Compared to Auxiliary Learning Baselines</vt:lpstr>
      <vt:lpstr>Visualisation of Generated LAbels</vt:lpstr>
      <vt:lpstr>Conclusions &amp; future Works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Self-Supervised Generalisation with Meta Auxiliary Learning</dc:title>
  <dc:creator>Liu, Shikun</dc:creator>
  <cp:lastModifiedBy>Liu, Shikun</cp:lastModifiedBy>
  <cp:revision>12</cp:revision>
  <dcterms:created xsi:type="dcterms:W3CDTF">2019-11-27T21:39:59Z</dcterms:created>
  <dcterms:modified xsi:type="dcterms:W3CDTF">2019-11-28T00:03:48Z</dcterms:modified>
</cp:coreProperties>
</file>