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4"/>
  </p:notesMasterIdLst>
  <p:sldIdLst>
    <p:sldId id="256" r:id="rId2"/>
    <p:sldId id="261" r:id="rId3"/>
    <p:sldId id="257" r:id="rId4"/>
    <p:sldId id="258" r:id="rId5"/>
    <p:sldId id="268" r:id="rId6"/>
    <p:sldId id="267" r:id="rId7"/>
    <p:sldId id="259" r:id="rId8"/>
    <p:sldId id="262" r:id="rId9"/>
    <p:sldId id="263" r:id="rId10"/>
    <p:sldId id="264" r:id="rId11"/>
    <p:sldId id="265" r:id="rId12"/>
    <p:sldId id="266"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76"/>
    <p:restoredTop sz="96327"/>
  </p:normalViewPr>
  <p:slideViewPr>
    <p:cSldViewPr snapToGrid="0" snapToObjects="1">
      <p:cViewPr varScale="1">
        <p:scale>
          <a:sx n="160" d="100"/>
          <a:sy n="160" d="100"/>
        </p:scale>
        <p:origin x="175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FCE3E-B31C-CA46-BE97-AF962668D4C9}" type="datetimeFigureOut">
              <a:rPr lang="en-GB" smtClean="0"/>
              <a:t>26/08/2020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FD736-5DE0-5043-97DC-880E2F75F777}" type="slidenum">
              <a:rPr lang="en-GB" smtClean="0"/>
              <a:t>‹#›</a:t>
            </a:fld>
            <a:endParaRPr lang="en-GB"/>
          </a:p>
        </p:txBody>
      </p:sp>
    </p:spTree>
    <p:extLst>
      <p:ext uri="{BB962C8B-B14F-4D97-AF65-F5344CB8AC3E}">
        <p14:creationId xmlns:p14="http://schemas.microsoft.com/office/powerpoint/2010/main" val="412532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Introducing</a:t>
            </a:r>
            <a:r>
              <a:rPr lang="zh-CN" altLang="en-US" dirty="0"/>
              <a:t> </a:t>
            </a:r>
            <a:r>
              <a:rPr lang="en-US" altLang="zh-CN" dirty="0"/>
              <a:t>shape</a:t>
            </a:r>
            <a:r>
              <a:rPr lang="zh-CN" altLang="en-US" dirty="0"/>
              <a:t> </a:t>
            </a:r>
            <a:r>
              <a:rPr lang="en-US" altLang="zh-CN" dirty="0"/>
              <a:t>adaptor,</a:t>
            </a:r>
            <a:r>
              <a:rPr lang="zh-CN" altLang="en-US" dirty="0"/>
              <a:t> </a:t>
            </a:r>
            <a:r>
              <a:rPr lang="en-US" altLang="zh-CN" dirty="0"/>
              <a:t>a</a:t>
            </a:r>
            <a:r>
              <a:rPr lang="zh-CN" altLang="en-US" dirty="0"/>
              <a:t> </a:t>
            </a:r>
            <a:r>
              <a:rPr lang="en-US" altLang="zh-CN" dirty="0"/>
              <a:t>learnable</a:t>
            </a:r>
            <a:r>
              <a:rPr lang="zh-CN" altLang="en-US" dirty="0"/>
              <a:t> </a:t>
            </a:r>
            <a:r>
              <a:rPr lang="en-US" altLang="zh-CN" dirty="0"/>
              <a:t>resizing</a:t>
            </a:r>
            <a:r>
              <a:rPr lang="zh-CN" altLang="en-US" dirty="0"/>
              <a:t> </a:t>
            </a:r>
            <a:r>
              <a:rPr lang="en-US" altLang="zh-CN" dirty="0"/>
              <a:t>module</a:t>
            </a:r>
            <a:r>
              <a:rPr lang="zh-CN" altLang="en-US" dirty="0"/>
              <a:t> </a:t>
            </a:r>
            <a:r>
              <a:rPr lang="en-US" altLang="zh-CN" dirty="0"/>
              <a:t>for</a:t>
            </a:r>
            <a:r>
              <a:rPr lang="zh-CN" altLang="en-US" dirty="0"/>
              <a:t> </a:t>
            </a:r>
            <a:r>
              <a:rPr lang="en-US" altLang="zh-CN" dirty="0"/>
              <a:t>neural</a:t>
            </a:r>
            <a:r>
              <a:rPr lang="zh-CN" altLang="en-US" dirty="0"/>
              <a:t> </a:t>
            </a:r>
            <a:r>
              <a:rPr lang="en-US" altLang="zh-CN" dirty="0"/>
              <a:t>networks.</a:t>
            </a:r>
          </a:p>
          <a:p>
            <a:r>
              <a:rPr lang="en-US" altLang="zh-CN" dirty="0"/>
              <a:t>This is a joint work collaborated with imperial college London and adobe research.</a:t>
            </a:r>
          </a:p>
        </p:txBody>
      </p:sp>
      <p:sp>
        <p:nvSpPr>
          <p:cNvPr id="4" name="Slide Number Placeholder 3"/>
          <p:cNvSpPr>
            <a:spLocks noGrp="1"/>
          </p:cNvSpPr>
          <p:nvPr>
            <p:ph type="sldNum" sz="quarter" idx="5"/>
          </p:nvPr>
        </p:nvSpPr>
        <p:spPr/>
        <p:txBody>
          <a:bodyPr/>
          <a:lstStyle/>
          <a:p>
            <a:fld id="{472FD736-5DE0-5043-97DC-880E2F75F777}" type="slidenum">
              <a:rPr lang="en-GB" smtClean="0"/>
              <a:t>1</a:t>
            </a:fld>
            <a:endParaRPr lang="en-GB"/>
          </a:p>
        </p:txBody>
      </p:sp>
    </p:spTree>
    <p:extLst>
      <p:ext uri="{BB962C8B-B14F-4D97-AF65-F5344CB8AC3E}">
        <p14:creationId xmlns:p14="http://schemas.microsoft.com/office/powerpoint/2010/main" val="2717098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a:t>
            </a:r>
            <a:r>
              <a:rPr lang="en-GB" sz="1200" kern="1200" dirty="0">
                <a:solidFill>
                  <a:schemeClr val="tx1"/>
                </a:solidFill>
                <a:effectLst/>
                <a:latin typeface="+mn-lt"/>
                <a:ea typeface="+mn-ea"/>
                <a:cs typeface="+mn-cs"/>
              </a:rPr>
              <a:t>n previous sections, we have shown that shape adaptors are able to improve performance by finding the optimal network shapes, but with a cost of a huge memory requirement of the learned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t>
            </a:r>
            <a:r>
              <a:rPr lang="en-GB" sz="1200" kern="1200" dirty="0" err="1">
                <a:solidFill>
                  <a:schemeClr val="tx1"/>
                </a:solidFill>
                <a:effectLst/>
                <a:latin typeface="+mn-lt"/>
                <a:ea typeface="+mn-ea"/>
                <a:cs typeface="+mn-cs"/>
              </a:rPr>
              <a:t>AutoSC</a:t>
            </a:r>
            <a:r>
              <a:rPr lang="en-GB" sz="1200" kern="1200" dirty="0">
                <a:solidFill>
                  <a:schemeClr val="tx1"/>
                </a:solidFill>
                <a:effectLst/>
                <a:latin typeface="+mn-lt"/>
                <a:ea typeface="+mn-ea"/>
                <a:cs typeface="+mn-cs"/>
              </a:rPr>
              <a:t>, we show that shape adaptors can also achieve strong results, when automatically finding optimal memory-bounded network shapes based on an initial human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Instead of the original implementation of shape adaptors where these are assumed to be the only resizing layers in the network, with </a:t>
            </a:r>
            <a:r>
              <a:rPr lang="en-GB" sz="1200" kern="1200" dirty="0" err="1">
                <a:solidFill>
                  <a:schemeClr val="tx1"/>
                </a:solidFill>
                <a:effectLst/>
                <a:latin typeface="+mn-lt"/>
                <a:ea typeface="+mn-ea"/>
                <a:cs typeface="+mn-cs"/>
              </a:rPr>
              <a:t>AutoSC</a:t>
            </a:r>
            <a:r>
              <a:rPr lang="en-GB" sz="1200" kern="1200" dirty="0">
                <a:solidFill>
                  <a:schemeClr val="tx1"/>
                </a:solidFill>
                <a:effectLst/>
                <a:latin typeface="+mn-lt"/>
                <a:ea typeface="+mn-ea"/>
                <a:cs typeface="+mn-cs"/>
              </a:rPr>
              <a:t> we attach down-sampling shape adaptors only on top of the non-resized layers of the human-designed </a:t>
            </a:r>
            <a:r>
              <a:rPr lang="en-GB" sz="1200" kern="1200" dirty="0" err="1">
                <a:solidFill>
                  <a:schemeClr val="tx1"/>
                </a:solidFill>
                <a:effectLst/>
                <a:latin typeface="+mn-lt"/>
                <a:ea typeface="+mn-ea"/>
                <a:cs typeface="+mn-cs"/>
              </a:rPr>
              <a:t>archite</a:t>
            </a:r>
            <a:r>
              <a:rPr lang="en-US" altLang="zh-CN" sz="1200" kern="1200" dirty="0">
                <a:solidFill>
                  <a:schemeClr val="tx1"/>
                </a:solidFill>
                <a:effectLst/>
                <a:latin typeface="+mn-lt"/>
                <a:ea typeface="+mn-ea"/>
                <a:cs typeface="+mn-cs"/>
              </a:rPr>
              <a:t>c</a:t>
            </a:r>
            <a:r>
              <a:rPr lang="en-GB" sz="1200" kern="1200" dirty="0" err="1">
                <a:solidFill>
                  <a:schemeClr val="tx1"/>
                </a:solidFill>
                <a:effectLst/>
                <a:latin typeface="+mn-lt"/>
                <a:ea typeface="+mn-ea"/>
                <a:cs typeface="+mn-cs"/>
              </a:rPr>
              <a:t>ture</a:t>
            </a:r>
            <a:r>
              <a:rPr lang="en-GB"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same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time</a:t>
            </a:r>
            <a:r>
              <a:rPr lang="en-GB" sz="1200" kern="1200" dirty="0">
                <a:solidFill>
                  <a:schemeClr val="tx1"/>
                </a:solidFill>
                <a:effectLst/>
                <a:latin typeface="+mn-lt"/>
                <a:ea typeface="+mn-ea"/>
                <a:cs typeface="+mn-cs"/>
              </a:rPr>
              <a:t> keeping the original human-designed resizing layers unchanged. We initialise shape adaptors so that the network shape is identical to the human- designed architecture, and thus the down-sampling shape adaptors can only learn to compress the network shape.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a:t>
            </a:r>
            <a:r>
              <a:rPr lang="en-GB" sz="1200" kern="1200" dirty="0">
                <a:solidFill>
                  <a:schemeClr val="tx1"/>
                </a:solidFill>
                <a:effectLst/>
                <a:latin typeface="+mn-lt"/>
                <a:ea typeface="+mn-ea"/>
                <a:cs typeface="+mn-cs"/>
              </a:rPr>
              <a:t>n all three datasets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evaluated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mobilenetv2</a:t>
            </a:r>
            <a:r>
              <a:rPr lang="en-GB" sz="1200" kern="1200" dirty="0">
                <a:solidFill>
                  <a:schemeClr val="tx1"/>
                </a:solidFill>
                <a:effectLst/>
                <a:latin typeface="+mn-lt"/>
                <a:ea typeface="+mn-ea"/>
                <a:cs typeface="+mn-cs"/>
              </a:rPr>
              <a:t>, we can observe that shape adaptors are able to improve performance, despite having similar memory consumption compared to human-designed</a:t>
            </a:r>
            <a:r>
              <a:rPr lang="zh-CN" alt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networks. </a:t>
            </a:r>
            <a:endParaRPr lang="en-GB" dirty="0"/>
          </a:p>
          <a:p>
            <a:endParaRPr lang="en-GB" dirty="0"/>
          </a:p>
        </p:txBody>
      </p:sp>
      <p:sp>
        <p:nvSpPr>
          <p:cNvPr id="4" name="Slide Number Placeholder 3"/>
          <p:cNvSpPr>
            <a:spLocks noGrp="1"/>
          </p:cNvSpPr>
          <p:nvPr>
            <p:ph type="sldNum" sz="quarter" idx="5"/>
          </p:nvPr>
        </p:nvSpPr>
        <p:spPr/>
        <p:txBody>
          <a:bodyPr/>
          <a:lstStyle/>
          <a:p>
            <a:fld id="{472FD736-5DE0-5043-97DC-880E2F75F777}" type="slidenum">
              <a:rPr lang="en-GB" smtClean="0"/>
              <a:t>10</a:t>
            </a:fld>
            <a:endParaRPr lang="en-GB"/>
          </a:p>
        </p:txBody>
      </p:sp>
    </p:spTree>
    <p:extLst>
      <p:ext uri="{BB962C8B-B14F-4D97-AF65-F5344CB8AC3E}">
        <p14:creationId xmlns:p14="http://schemas.microsoft.com/office/powerpoint/2010/main" val="19001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Finally,</a:t>
            </a:r>
            <a:r>
              <a:rPr lang="zh-CN" altLang="en-US" dirty="0"/>
              <a:t> </a:t>
            </a:r>
            <a:r>
              <a:rPr lang="en-US" altLang="zh-CN" dirty="0"/>
              <a:t>we</a:t>
            </a:r>
            <a:r>
              <a:rPr lang="zh-CN" altLang="en-US" dirty="0"/>
              <a:t> </a:t>
            </a:r>
            <a:r>
              <a:rPr lang="en-US" altLang="zh-CN" dirty="0"/>
              <a:t>present</a:t>
            </a:r>
            <a:r>
              <a:rPr lang="zh-CN" altLang="en-US" dirty="0"/>
              <a:t> </a:t>
            </a:r>
            <a:r>
              <a:rPr lang="en-US" altLang="zh-CN" dirty="0"/>
              <a:t>shape</a:t>
            </a:r>
            <a:r>
              <a:rPr lang="zh-CN" altLang="en-US" dirty="0"/>
              <a:t> </a:t>
            </a:r>
            <a:r>
              <a:rPr lang="en-US" altLang="zh-CN" dirty="0"/>
              <a:t>adaptor</a:t>
            </a:r>
            <a:r>
              <a:rPr lang="zh-CN" altLang="en-US" dirty="0"/>
              <a:t> </a:t>
            </a:r>
            <a:r>
              <a:rPr lang="en-US" altLang="zh-CN" dirty="0"/>
              <a:t>can</a:t>
            </a:r>
            <a:r>
              <a:rPr lang="zh-CN" altLang="en-US" dirty="0"/>
              <a:t> </a:t>
            </a:r>
            <a:r>
              <a:rPr lang="en-US" altLang="zh-CN" dirty="0"/>
              <a:t>also</a:t>
            </a:r>
            <a:r>
              <a:rPr lang="zh-CN" altLang="en-US" dirty="0"/>
              <a:t> </a:t>
            </a:r>
            <a:r>
              <a:rPr lang="en-US" altLang="zh-CN" dirty="0"/>
              <a:t>be</a:t>
            </a:r>
            <a:r>
              <a:rPr lang="zh-CN" altLang="en-US" dirty="0"/>
              <a:t> </a:t>
            </a:r>
            <a:r>
              <a:rPr lang="en-US" altLang="zh-CN" dirty="0"/>
              <a:t>designed</a:t>
            </a:r>
            <a:r>
              <a:rPr lang="zh-CN" altLang="en-US" dirty="0"/>
              <a:t> </a:t>
            </a:r>
            <a:r>
              <a:rPr lang="en-US" altLang="zh-CN" dirty="0"/>
              <a:t>to</a:t>
            </a:r>
            <a:r>
              <a:rPr lang="zh-CN" altLang="en-US" dirty="0"/>
              <a:t> </a:t>
            </a:r>
            <a:r>
              <a:rPr lang="en-US" altLang="zh-CN" dirty="0"/>
              <a:t>improve</a:t>
            </a:r>
            <a:r>
              <a:rPr lang="zh-CN" altLang="en-US" dirty="0"/>
              <a:t> </a:t>
            </a:r>
            <a:r>
              <a:rPr lang="en-US" altLang="zh-CN" dirty="0"/>
              <a:t>transfer</a:t>
            </a:r>
            <a:r>
              <a:rPr lang="zh-CN" altLang="en-US" dirty="0"/>
              <a:t> </a:t>
            </a:r>
            <a:r>
              <a:rPr lang="en-US" altLang="zh-CN" dirty="0"/>
              <a:t>learning,</a:t>
            </a:r>
            <a:r>
              <a:rPr lang="zh-CN" altLang="en-US" dirty="0"/>
              <a:t> </a:t>
            </a:r>
            <a:r>
              <a:rPr lang="en-US" altLang="zh-CN" dirty="0"/>
              <a:t>which</a:t>
            </a:r>
            <a:r>
              <a:rPr lang="zh-CN" altLang="en-US" dirty="0"/>
              <a:t> </a:t>
            </a:r>
            <a:r>
              <a:rPr lang="en-US" altLang="zh-CN" dirty="0"/>
              <a:t>we</a:t>
            </a:r>
            <a:r>
              <a:rPr lang="zh-CN" altLang="en-US" dirty="0"/>
              <a:t> </a:t>
            </a:r>
            <a:r>
              <a:rPr lang="en-US" altLang="zh-CN" dirty="0"/>
              <a:t>called</a:t>
            </a:r>
            <a:r>
              <a:rPr lang="zh-CN" altLang="en-US" dirty="0"/>
              <a:t> </a:t>
            </a:r>
            <a:r>
              <a:rPr lang="en-US" altLang="zh-CN" dirty="0"/>
              <a:t>automated</a:t>
            </a:r>
            <a:r>
              <a:rPr lang="zh-CN" altLang="en-US" dirty="0"/>
              <a:t> </a:t>
            </a:r>
            <a:r>
              <a:rPr lang="en-US" altLang="zh-CN" dirty="0"/>
              <a:t>transfer</a:t>
            </a:r>
            <a:r>
              <a:rPr lang="zh-CN" altLang="en-US" dirty="0"/>
              <a:t> </a:t>
            </a:r>
            <a:r>
              <a:rPr lang="en-US" altLang="zh-CN" dirty="0"/>
              <a:t>learning</a:t>
            </a:r>
            <a:r>
              <a:rPr lang="zh-CN" altLang="en-US" dirty="0"/>
              <a:t> </a:t>
            </a:r>
            <a:r>
              <a:rPr lang="en-US" altLang="zh-CN" dirty="0"/>
              <a:t>(</a:t>
            </a:r>
            <a:r>
              <a:rPr lang="en-US" altLang="zh-CN" dirty="0" err="1"/>
              <a:t>AutoTL</a:t>
            </a:r>
            <a:r>
              <a:rPr lang="en-US" altLang="zh-CN"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t>
            </a:r>
            <a:r>
              <a:rPr lang="en-GB" sz="1200" kern="1200" dirty="0" err="1">
                <a:solidFill>
                  <a:schemeClr val="tx1"/>
                </a:solidFill>
                <a:effectLst/>
                <a:latin typeface="+mn-lt"/>
                <a:ea typeface="+mn-ea"/>
                <a:cs typeface="+mn-cs"/>
              </a:rPr>
              <a:t>AutoTL</a:t>
            </a:r>
            <a:r>
              <a:rPr lang="en-GB" sz="1200" kern="1200" dirty="0">
                <a:solidFill>
                  <a:schemeClr val="tx1"/>
                </a:solidFill>
                <a:effectLst/>
                <a:latin typeface="+mn-lt"/>
                <a:ea typeface="+mn-ea"/>
                <a:cs typeface="+mn-cs"/>
              </a:rPr>
              <a:t>, we directly replace the original human-designed resizing layers with shape adaptors, and initialise them with the reshaping factors designed in the original human-defined architecture, to match the spatial dimension of each pre-trained network layer. During fine-tuning, the network is then fine-tuning with network weights along with network shapes, thus improving upon the standard fine-tuning in a more flexible manner.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results for </a:t>
            </a:r>
            <a:r>
              <a:rPr lang="en-GB" sz="1200" kern="1200" dirty="0" err="1">
                <a:solidFill>
                  <a:schemeClr val="tx1"/>
                </a:solidFill>
                <a:effectLst/>
                <a:latin typeface="+mn-lt"/>
                <a:ea typeface="+mn-ea"/>
                <a:cs typeface="+mn-cs"/>
              </a:rPr>
              <a:t>AutoTL</a:t>
            </a:r>
            <a:r>
              <a:rPr lang="en-GB"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have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shown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achieve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state-of-the-art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performance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presented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design </a:t>
            </a:r>
            <a:r>
              <a:rPr lang="en-GB" sz="1200" kern="1200" dirty="0" err="1">
                <a:solidFill>
                  <a:schemeClr val="tx1"/>
                </a:solidFill>
                <a:effectLst/>
                <a:latin typeface="+mn-lt"/>
                <a:ea typeface="+mn-ea"/>
                <a:cs typeface="+mn-cs"/>
              </a:rPr>
              <a:t>AutoTL</a:t>
            </a:r>
            <a:r>
              <a:rPr lang="en-GB" sz="1200" kern="1200" dirty="0">
                <a:solidFill>
                  <a:schemeClr val="tx1"/>
                </a:solidFill>
                <a:effectLst/>
                <a:latin typeface="+mn-lt"/>
                <a:ea typeface="+mn-ea"/>
                <a:cs typeface="+mn-cs"/>
              </a:rPr>
              <a:t> with standard fine-tuning, as the simplest setting to show the effectiveness of shape adaptors. In practise, </a:t>
            </a:r>
            <a:r>
              <a:rPr lang="en-GB" sz="1200" kern="1200" dirty="0" err="1">
                <a:solidFill>
                  <a:schemeClr val="tx1"/>
                </a:solidFill>
                <a:effectLst/>
                <a:latin typeface="+mn-lt"/>
                <a:ea typeface="+mn-ea"/>
                <a:cs typeface="+mn-cs"/>
              </a:rPr>
              <a:t>AutoTL</a:t>
            </a:r>
            <a:r>
              <a:rPr lang="en-GB" sz="1200" kern="1200" dirty="0">
                <a:solidFill>
                  <a:schemeClr val="tx1"/>
                </a:solidFill>
                <a:effectLst/>
                <a:latin typeface="+mn-lt"/>
                <a:ea typeface="+mn-ea"/>
                <a:cs typeface="+mn-cs"/>
              </a:rPr>
              <a:t> can be further improved, and integrated into other efficient transfer learning techniques.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72FD736-5DE0-5043-97DC-880E2F75F777}" type="slidenum">
              <a:rPr lang="en-GB" smtClean="0"/>
              <a:t>11</a:t>
            </a:fld>
            <a:endParaRPr lang="en-GB"/>
          </a:p>
        </p:txBody>
      </p:sp>
    </p:spTree>
    <p:extLst>
      <p:ext uri="{BB962C8B-B14F-4D97-AF65-F5344CB8AC3E}">
        <p14:creationId xmlns:p14="http://schemas.microsoft.com/office/powerpoint/2010/main" val="24002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conclusion,</a:t>
            </a:r>
            <a:r>
              <a:rPr lang="zh-CN" altLang="en-US" sz="1200" kern="1200" dirty="0">
                <a:solidFill>
                  <a:schemeClr val="tx1"/>
                </a:solidFill>
                <a:effectLst/>
                <a:latin typeface="+mn-lt"/>
                <a:ea typeface="+mn-ea"/>
                <a:cs typeface="+mn-cs"/>
              </a:rPr>
              <a:t> </a:t>
            </a: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presented shape adaptor, a learnable resizing module to enhance existing neural networks with task-specific network shapes.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 shape adaptors, the learned network shapes can further improve performances compared to human-designed architectures, without requiring an increase in parameter space. </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implement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adaptors,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aiming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different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designed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achieve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optimal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performance,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without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having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limit,</a:t>
            </a:r>
            <a:r>
              <a:rPr lang="zh-CN" altLang="en-US" sz="1200" kern="1200" dirty="0">
                <a:solidFill>
                  <a:schemeClr val="tx1"/>
                </a:solidFill>
                <a:effectLst/>
                <a:latin typeface="+mn-lt"/>
                <a:ea typeface="+mn-ea"/>
                <a:cs typeface="+mn-cs"/>
              </a:rPr>
              <a:t> </a:t>
            </a: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design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memory-efficient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adaptors,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optimal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within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human-defined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future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a:t>
            </a:r>
            <a:r>
              <a:rPr lang="zh-CN" altLang="en-US" dirty="0"/>
              <a:t> </a:t>
            </a:r>
            <a:r>
              <a:rPr lang="en-US" altLang="zh-CN" dirty="0"/>
              <a:t>plan</a:t>
            </a:r>
            <a:r>
              <a:rPr lang="zh-CN" altLang="en-US" dirty="0"/>
              <a:t> </a:t>
            </a:r>
            <a:r>
              <a:rPr lang="en-US" altLang="zh-CN" dirty="0"/>
              <a:t>to</a:t>
            </a:r>
            <a:r>
              <a:rPr lang="zh-CN" altLang="en-US" dirty="0"/>
              <a:t> </a:t>
            </a:r>
            <a:r>
              <a:rPr lang="en-US" altLang="zh-CN" dirty="0"/>
              <a:t>combine</a:t>
            </a:r>
            <a:r>
              <a:rPr lang="zh-CN" altLang="en-US" dirty="0"/>
              <a:t> </a:t>
            </a:r>
            <a:r>
              <a:rPr lang="en-US" altLang="zh-CN" dirty="0"/>
              <a:t>shape</a:t>
            </a:r>
            <a:r>
              <a:rPr lang="zh-CN" altLang="en-US" dirty="0"/>
              <a:t> </a:t>
            </a:r>
            <a:r>
              <a:rPr lang="en-US" altLang="zh-CN" dirty="0"/>
              <a:t>adaptors</a:t>
            </a:r>
            <a:r>
              <a:rPr lang="zh-CN" altLang="en-US" dirty="0"/>
              <a:t> </a:t>
            </a:r>
            <a:r>
              <a:rPr lang="en-US" altLang="zh-CN" dirty="0"/>
              <a:t>with</a:t>
            </a:r>
            <a:r>
              <a:rPr lang="zh-CN" altLang="en-US" dirty="0"/>
              <a:t> </a:t>
            </a:r>
            <a:r>
              <a:rPr lang="en-US" altLang="zh-CN" dirty="0"/>
              <a:t>NAS</a:t>
            </a:r>
            <a:r>
              <a:rPr lang="zh-CN" altLang="en-US" dirty="0"/>
              <a:t> </a:t>
            </a:r>
            <a:r>
              <a:rPr lang="en-US" altLang="zh-CN" dirty="0"/>
              <a:t>methods,</a:t>
            </a:r>
            <a:r>
              <a:rPr lang="zh-CN" altLang="en-US" dirty="0"/>
              <a:t> </a:t>
            </a:r>
            <a:r>
              <a:rPr lang="en-US" altLang="zh-CN" dirty="0"/>
              <a:t>so</a:t>
            </a:r>
            <a:r>
              <a:rPr lang="zh-CN" altLang="en-US" dirty="0"/>
              <a:t> </a:t>
            </a:r>
            <a:r>
              <a:rPr lang="en-US" altLang="zh-CN" dirty="0"/>
              <a:t>we</a:t>
            </a:r>
            <a:r>
              <a:rPr lang="zh-CN" altLang="en-US" dirty="0"/>
              <a:t> </a:t>
            </a:r>
            <a:r>
              <a:rPr lang="en-US" altLang="zh-CN" dirty="0"/>
              <a:t>may</a:t>
            </a:r>
            <a:r>
              <a:rPr lang="zh-CN" altLang="en-US" dirty="0"/>
              <a:t> </a:t>
            </a:r>
            <a:r>
              <a:rPr lang="en-US" altLang="zh-CN" dirty="0"/>
              <a:t>learn</a:t>
            </a:r>
            <a:r>
              <a:rPr lang="zh-CN" altLang="en-US" dirty="0"/>
              <a:t> </a:t>
            </a:r>
            <a:r>
              <a:rPr lang="en-US" altLang="zh-CN" dirty="0"/>
              <a:t>optimal</a:t>
            </a:r>
            <a:r>
              <a:rPr lang="zh-CN" altLang="en-US" dirty="0"/>
              <a:t> </a:t>
            </a:r>
            <a:r>
              <a:rPr lang="en-US" altLang="zh-CN" dirty="0"/>
              <a:t>neural</a:t>
            </a:r>
            <a:r>
              <a:rPr lang="zh-CN" altLang="en-US" dirty="0"/>
              <a:t> </a:t>
            </a:r>
            <a:r>
              <a:rPr lang="en-US" altLang="zh-CN" dirty="0"/>
              <a:t>shape</a:t>
            </a:r>
            <a:r>
              <a:rPr lang="zh-CN" altLang="en-US" dirty="0"/>
              <a:t> </a:t>
            </a:r>
            <a:r>
              <a:rPr lang="en-US" altLang="zh-CN" dirty="0"/>
              <a:t>and</a:t>
            </a:r>
            <a:r>
              <a:rPr lang="zh-CN" altLang="en-US" dirty="0"/>
              <a:t> </a:t>
            </a:r>
            <a:r>
              <a:rPr lang="en-US" altLang="zh-CN" dirty="0"/>
              <a:t>structure</a:t>
            </a:r>
            <a:r>
              <a:rPr lang="zh-CN" altLang="en-US" dirty="0"/>
              <a:t> </a:t>
            </a:r>
            <a:r>
              <a:rPr lang="en-US" altLang="zh-CN" dirty="0"/>
              <a:t>in</a:t>
            </a:r>
            <a:r>
              <a:rPr lang="zh-CN" altLang="en-US" dirty="0"/>
              <a:t> </a:t>
            </a:r>
            <a:r>
              <a:rPr lang="en-US" altLang="zh-CN" dirty="0"/>
              <a:t>a</a:t>
            </a:r>
            <a:r>
              <a:rPr lang="zh-CN" altLang="en-US" dirty="0"/>
              <a:t> </a:t>
            </a:r>
            <a:r>
              <a:rPr lang="en-US" altLang="zh-CN" dirty="0" err="1"/>
              <a:t>unifed</a:t>
            </a:r>
            <a:r>
              <a:rPr lang="zh-CN" altLang="en-US" dirty="0"/>
              <a:t> </a:t>
            </a:r>
            <a:r>
              <a:rPr lang="en-US" altLang="zh-CN" dirty="0"/>
              <a:t>manner.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a:t>
            </a:r>
            <a:r>
              <a:rPr lang="zh-CN" altLang="en-US" dirty="0"/>
              <a:t> </a:t>
            </a:r>
            <a:r>
              <a:rPr lang="en-US" altLang="zh-CN" dirty="0"/>
              <a:t>also</a:t>
            </a:r>
            <a:r>
              <a:rPr lang="zh-CN" altLang="en-US" dirty="0"/>
              <a:t> </a:t>
            </a:r>
            <a:r>
              <a:rPr lang="en-US" altLang="zh-CN" dirty="0"/>
              <a:t>expect</a:t>
            </a:r>
            <a:r>
              <a:rPr lang="zh-CN" altLang="en-US" dirty="0"/>
              <a:t> </a:t>
            </a:r>
            <a:r>
              <a:rPr lang="en-US" altLang="zh-CN" dirty="0"/>
              <a:t>shape</a:t>
            </a:r>
            <a:r>
              <a:rPr lang="zh-CN" altLang="en-US" dirty="0"/>
              <a:t> </a:t>
            </a:r>
            <a:r>
              <a:rPr lang="en-US" altLang="zh-CN" dirty="0"/>
              <a:t>adaptors</a:t>
            </a:r>
            <a:r>
              <a:rPr lang="zh-CN" altLang="en-US" dirty="0"/>
              <a:t> </a:t>
            </a:r>
            <a:r>
              <a:rPr lang="en-US" altLang="zh-CN" dirty="0"/>
              <a:t>can</a:t>
            </a:r>
            <a:r>
              <a:rPr lang="zh-CN" altLang="en-US" dirty="0"/>
              <a:t> </a:t>
            </a:r>
            <a:r>
              <a:rPr lang="en-US" altLang="zh-CN" dirty="0"/>
              <a:t>work</a:t>
            </a:r>
            <a:r>
              <a:rPr lang="zh-CN" altLang="en-US" dirty="0"/>
              <a:t> </a:t>
            </a:r>
            <a:r>
              <a:rPr lang="en-US" altLang="zh-CN" dirty="0"/>
              <a:t>well</a:t>
            </a:r>
            <a:r>
              <a:rPr lang="zh-CN" altLang="en-US" dirty="0"/>
              <a:t> </a:t>
            </a:r>
            <a:r>
              <a:rPr lang="en-US" altLang="zh-CN" dirty="0"/>
              <a:t>in</a:t>
            </a:r>
            <a:r>
              <a:rPr lang="zh-CN" altLang="en-US" dirty="0"/>
              <a:t> </a:t>
            </a:r>
            <a:r>
              <a:rPr lang="en-US" altLang="zh-CN" dirty="0"/>
              <a:t>a</a:t>
            </a:r>
            <a:r>
              <a:rPr lang="zh-CN" altLang="en-US" dirty="0"/>
              <a:t> </a:t>
            </a:r>
            <a:r>
              <a:rPr lang="en-US" altLang="zh-CN" dirty="0"/>
              <a:t>multi-task</a:t>
            </a:r>
            <a:r>
              <a:rPr lang="zh-CN" altLang="en-US" dirty="0"/>
              <a:t> </a:t>
            </a:r>
            <a:r>
              <a:rPr lang="en-US" altLang="zh-CN" dirty="0"/>
              <a:t>learning</a:t>
            </a:r>
            <a:r>
              <a:rPr lang="zh-CN" altLang="en-US" dirty="0"/>
              <a:t> </a:t>
            </a:r>
            <a:r>
              <a:rPr lang="en-US" altLang="zh-CN" dirty="0"/>
              <a:t>setting,</a:t>
            </a:r>
            <a:r>
              <a:rPr lang="zh-CN" altLang="en-US" dirty="0"/>
              <a:t> </a:t>
            </a:r>
            <a:r>
              <a:rPr lang="en-US" altLang="zh-CN" dirty="0"/>
              <a:t>which</a:t>
            </a:r>
            <a:r>
              <a:rPr lang="zh-CN" altLang="en-US" dirty="0"/>
              <a:t> </a:t>
            </a:r>
            <a:r>
              <a:rPr lang="en-US" altLang="zh-CN" dirty="0"/>
              <a:t>task-specific</a:t>
            </a:r>
            <a:r>
              <a:rPr lang="zh-CN" altLang="en-US" dirty="0"/>
              <a:t> </a:t>
            </a:r>
            <a:r>
              <a:rPr lang="en-US" altLang="zh-CN" dirty="0"/>
              <a:t>network</a:t>
            </a:r>
            <a:r>
              <a:rPr lang="zh-CN" altLang="en-US" dirty="0"/>
              <a:t> </a:t>
            </a:r>
            <a:r>
              <a:rPr lang="en-US" altLang="zh-CN" dirty="0"/>
              <a:t>shapes</a:t>
            </a:r>
            <a:r>
              <a:rPr lang="zh-CN" altLang="en-US" dirty="0"/>
              <a:t> </a:t>
            </a:r>
            <a:r>
              <a:rPr lang="en-US" altLang="zh-CN" dirty="0"/>
              <a:t>can</a:t>
            </a:r>
            <a:r>
              <a:rPr lang="zh-CN" altLang="en-US" dirty="0"/>
              <a:t> </a:t>
            </a:r>
            <a:r>
              <a:rPr lang="en-US" altLang="zh-CN" dirty="0"/>
              <a:t>be</a:t>
            </a:r>
            <a:r>
              <a:rPr lang="zh-CN" altLang="en-US" dirty="0"/>
              <a:t> </a:t>
            </a:r>
            <a:r>
              <a:rPr lang="en-US" altLang="zh-CN" dirty="0"/>
              <a:t>learned</a:t>
            </a:r>
            <a:r>
              <a:rPr lang="zh-CN" altLang="en-US" dirty="0"/>
              <a:t> </a:t>
            </a:r>
            <a:r>
              <a:rPr lang="en-US" altLang="zh-CN" dirty="0"/>
              <a:t>jointly</a:t>
            </a:r>
            <a:r>
              <a:rPr lang="zh-CN" altLang="en-US" dirty="0"/>
              <a:t> </a:t>
            </a:r>
            <a:r>
              <a:rPr lang="en-US" altLang="zh-CN" dirty="0"/>
              <a:t>with</a:t>
            </a:r>
            <a:r>
              <a:rPr lang="zh-CN" altLang="en-US" dirty="0"/>
              <a:t> </a:t>
            </a:r>
            <a:r>
              <a:rPr lang="en-US" altLang="zh-CN" dirty="0"/>
              <a:t>task-shared</a:t>
            </a:r>
            <a:r>
              <a:rPr lang="zh-CN" altLang="en-US" dirty="0"/>
              <a:t> </a:t>
            </a:r>
            <a:r>
              <a:rPr lang="en-US" altLang="zh-CN" dirty="0"/>
              <a:t>network</a:t>
            </a:r>
            <a:r>
              <a:rPr lang="zh-CN" altLang="en-US" dirty="0"/>
              <a:t> </a:t>
            </a:r>
            <a:r>
              <a:rPr lang="en-US" altLang="zh-CN" dirty="0"/>
              <a:t>weights</a:t>
            </a:r>
            <a:r>
              <a:rPr lang="zh-CN" altLang="en-US" dirty="0"/>
              <a:t> </a:t>
            </a:r>
            <a:r>
              <a:rPr lang="en-US" altLang="zh-CN" dirty="0"/>
              <a:t>in</a:t>
            </a:r>
            <a:r>
              <a:rPr lang="zh-CN" altLang="en-US" dirty="0"/>
              <a:t> </a:t>
            </a:r>
            <a:r>
              <a:rPr lang="en-US" altLang="zh-CN" dirty="0"/>
              <a:t>a</a:t>
            </a:r>
            <a:r>
              <a:rPr lang="zh-CN" altLang="en-US" dirty="0"/>
              <a:t> </a:t>
            </a:r>
            <a:r>
              <a:rPr lang="en-US" altLang="zh-CN" dirty="0"/>
              <a:t>single</a:t>
            </a:r>
            <a:r>
              <a:rPr lang="zh-CN" altLang="en-US" dirty="0"/>
              <a:t> </a:t>
            </a:r>
            <a:r>
              <a:rPr lang="en-US" altLang="zh-CN" dirty="0"/>
              <a:t>architecture.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a:t>
            </a:r>
            <a:r>
              <a:rPr lang="zh-CN" altLang="en-US" dirty="0"/>
              <a:t> </a:t>
            </a:r>
            <a:r>
              <a:rPr lang="en-US" altLang="zh-CN" dirty="0"/>
              <a:t>hear</a:t>
            </a:r>
            <a:r>
              <a:rPr lang="zh-CN" altLang="en-US" dirty="0"/>
              <a:t> </a:t>
            </a:r>
            <a:r>
              <a:rPr lang="en-US" altLang="zh-CN" dirty="0"/>
              <a:t>more,</a:t>
            </a:r>
            <a:r>
              <a:rPr lang="zh-CN" altLang="en-US" dirty="0"/>
              <a:t> </a:t>
            </a:r>
            <a:r>
              <a:rPr lang="en-US" altLang="zh-CN" dirty="0"/>
              <a:t>please</a:t>
            </a:r>
            <a:r>
              <a:rPr lang="zh-CN" altLang="en-US" dirty="0"/>
              <a:t> </a:t>
            </a:r>
            <a:r>
              <a:rPr lang="en-US" altLang="zh-CN" dirty="0"/>
              <a:t>come</a:t>
            </a:r>
            <a:r>
              <a:rPr lang="zh-CN" altLang="en-US" dirty="0"/>
              <a:t> </a:t>
            </a:r>
            <a:r>
              <a:rPr lang="en-US" altLang="zh-CN" dirty="0"/>
              <a:t>to</a:t>
            </a:r>
            <a:r>
              <a:rPr lang="zh-CN" altLang="en-US" dirty="0"/>
              <a:t> </a:t>
            </a:r>
            <a:r>
              <a:rPr lang="en-US" altLang="zh-CN" dirty="0"/>
              <a:t>our</a:t>
            </a:r>
            <a:r>
              <a:rPr lang="zh-CN" altLang="en-US" dirty="0"/>
              <a:t> </a:t>
            </a:r>
            <a:r>
              <a:rPr lang="en-US" altLang="zh-CN" dirty="0"/>
              <a:t>session;</a:t>
            </a:r>
            <a:r>
              <a:rPr lang="zh-CN" altLang="en-US" dirty="0"/>
              <a:t> </a:t>
            </a:r>
            <a:r>
              <a:rPr lang="en-US" altLang="zh-CN" dirty="0"/>
              <a:t>and</a:t>
            </a:r>
            <a:r>
              <a:rPr lang="zh-CN" altLang="en-US" dirty="0"/>
              <a:t> </a:t>
            </a:r>
            <a:r>
              <a:rPr lang="en-US" altLang="zh-CN" dirty="0"/>
              <a:t>check</a:t>
            </a:r>
            <a:r>
              <a:rPr lang="zh-CN" altLang="en-US" dirty="0"/>
              <a:t> </a:t>
            </a:r>
            <a:r>
              <a:rPr lang="en-US" altLang="zh-CN" dirty="0"/>
              <a:t>out</a:t>
            </a:r>
            <a:r>
              <a:rPr lang="zh-CN" altLang="en-US" dirty="0"/>
              <a:t> </a:t>
            </a:r>
            <a:r>
              <a:rPr lang="en-US" altLang="zh-CN" dirty="0"/>
              <a:t>the</a:t>
            </a:r>
            <a:r>
              <a:rPr lang="zh-CN" altLang="en-US" dirty="0"/>
              <a:t> </a:t>
            </a:r>
            <a:r>
              <a:rPr lang="en-US" altLang="zh-CN" dirty="0"/>
              <a:t>details</a:t>
            </a:r>
            <a:r>
              <a:rPr lang="zh-CN" altLang="en-US" dirty="0"/>
              <a:t> </a:t>
            </a:r>
            <a:r>
              <a:rPr lang="en-US" altLang="zh-CN" dirty="0"/>
              <a:t>in</a:t>
            </a:r>
            <a:r>
              <a:rPr lang="zh-CN" altLang="en-US" dirty="0"/>
              <a:t> </a:t>
            </a:r>
            <a:r>
              <a:rPr lang="en-US" altLang="zh-CN" dirty="0"/>
              <a:t>the</a:t>
            </a:r>
            <a:r>
              <a:rPr lang="zh-CN" altLang="en-US" dirty="0"/>
              <a:t> </a:t>
            </a:r>
            <a:r>
              <a:rPr lang="en-US" altLang="zh-CN" dirty="0"/>
              <a:t>original</a:t>
            </a:r>
            <a:r>
              <a:rPr lang="zh-CN" altLang="en-US" dirty="0"/>
              <a:t> </a:t>
            </a:r>
            <a:r>
              <a:rPr lang="en-US" altLang="zh-CN" dirty="0"/>
              <a:t>paper.</a:t>
            </a:r>
            <a:endParaRPr lang="en-GB"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472FD736-5DE0-5043-97DC-880E2F75F777}" type="slidenum">
              <a:rPr lang="en-GB" smtClean="0"/>
              <a:t>12</a:t>
            </a:fld>
            <a:endParaRPr lang="en-GB"/>
          </a:p>
        </p:txBody>
      </p:sp>
    </p:spTree>
    <p:extLst>
      <p:ext uri="{BB962C8B-B14F-4D97-AF65-F5344CB8AC3E}">
        <p14:creationId xmlns:p14="http://schemas.microsoft.com/office/powerpoint/2010/main" val="389586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a:t>
            </a:r>
            <a:r>
              <a:rPr lang="zh-CN" altLang="en-US" dirty="0"/>
              <a:t> </a:t>
            </a:r>
            <a:r>
              <a:rPr lang="en-US" altLang="zh-CN" dirty="0"/>
              <a:t>typical</a:t>
            </a:r>
            <a:r>
              <a:rPr lang="zh-CN" altLang="en-US" dirty="0"/>
              <a:t> </a:t>
            </a:r>
            <a:r>
              <a:rPr lang="en-US" altLang="zh-CN" dirty="0"/>
              <a:t>neural</a:t>
            </a:r>
            <a:r>
              <a:rPr lang="zh-CN" altLang="en-US" dirty="0"/>
              <a:t> </a:t>
            </a:r>
            <a:r>
              <a:rPr lang="en-US" altLang="zh-CN" dirty="0"/>
              <a:t>architecture</a:t>
            </a:r>
            <a:r>
              <a:rPr lang="zh-CN" altLang="en-US" dirty="0"/>
              <a:t> </a:t>
            </a:r>
            <a:r>
              <a:rPr lang="en-US" altLang="zh-CN" dirty="0"/>
              <a:t>is</a:t>
            </a:r>
            <a:r>
              <a:rPr lang="zh-CN" altLang="en-US" dirty="0"/>
              <a:t> </a:t>
            </a:r>
            <a:r>
              <a:rPr lang="en-US" altLang="zh-CN" dirty="0"/>
              <a:t>consisted</a:t>
            </a:r>
            <a:r>
              <a:rPr lang="zh-CN" altLang="en-US" dirty="0"/>
              <a:t> </a:t>
            </a:r>
            <a:r>
              <a:rPr lang="en-US" altLang="zh-CN" dirty="0"/>
              <a:t>with</a:t>
            </a:r>
            <a:r>
              <a:rPr lang="zh-CN" altLang="en-US" dirty="0"/>
              <a:t> </a:t>
            </a:r>
            <a:r>
              <a:rPr lang="en-US" altLang="zh-CN" dirty="0"/>
              <a:t>these</a:t>
            </a:r>
            <a:r>
              <a:rPr lang="zh-CN" altLang="en-US" dirty="0"/>
              <a:t> </a:t>
            </a:r>
            <a:r>
              <a:rPr lang="en-US" altLang="zh-CN" dirty="0"/>
              <a:t>two</a:t>
            </a:r>
            <a:r>
              <a:rPr lang="zh-CN" altLang="en-US" dirty="0"/>
              <a:t> </a:t>
            </a:r>
            <a:r>
              <a:rPr lang="en-US" altLang="zh-CN" dirty="0"/>
              <a:t>types</a:t>
            </a:r>
            <a:r>
              <a:rPr lang="zh-CN" altLang="en-US" dirty="0"/>
              <a:t> </a:t>
            </a:r>
            <a:r>
              <a:rPr lang="en-US" altLang="zh-CN" dirty="0"/>
              <a:t>of</a:t>
            </a:r>
            <a:r>
              <a:rPr lang="zh-CN" altLang="en-US" dirty="0"/>
              <a:t> </a:t>
            </a:r>
            <a:r>
              <a:rPr lang="en-US" altLang="zh-CN" dirty="0"/>
              <a:t>learning</a:t>
            </a:r>
            <a:r>
              <a:rPr lang="zh-CN" altLang="en-US" dirty="0"/>
              <a:t> </a:t>
            </a:r>
            <a:r>
              <a:rPr lang="en-US" altLang="zh-CN" dirty="0"/>
              <a:t>modules:</a:t>
            </a:r>
            <a:endParaRPr lang="en-GB" altLang="zh-CN" dirty="0"/>
          </a:p>
          <a:p>
            <a:endParaRPr lang="en-US" altLang="zh-CN" dirty="0"/>
          </a:p>
          <a:p>
            <a:r>
              <a:rPr lang="en-US" altLang="zh-CN" dirty="0"/>
              <a:t>A</a:t>
            </a:r>
            <a:r>
              <a:rPr lang="zh-CN" altLang="en-US" dirty="0"/>
              <a:t> </a:t>
            </a:r>
            <a:r>
              <a:rPr lang="en-US" altLang="zh-CN" dirty="0"/>
              <a:t>normal</a:t>
            </a:r>
            <a:r>
              <a:rPr lang="zh-CN" altLang="en-US" dirty="0"/>
              <a:t> </a:t>
            </a:r>
            <a:r>
              <a:rPr lang="en-US" altLang="zh-CN" dirty="0"/>
              <a:t>layer,</a:t>
            </a:r>
            <a:r>
              <a:rPr lang="zh-CN" altLang="en-US" dirty="0"/>
              <a:t> </a:t>
            </a:r>
            <a:r>
              <a:rPr lang="en-US" altLang="zh-CN" dirty="0"/>
              <a:t>such</a:t>
            </a:r>
            <a:r>
              <a:rPr lang="zh-CN" altLang="en-US" dirty="0"/>
              <a:t> </a:t>
            </a:r>
            <a:r>
              <a:rPr lang="en-US" altLang="zh-CN" dirty="0"/>
              <a:t>as</a:t>
            </a:r>
            <a:r>
              <a:rPr lang="zh-CN" altLang="en-US" dirty="0"/>
              <a:t> </a:t>
            </a:r>
            <a:r>
              <a:rPr lang="en-US" altLang="zh-CN" dirty="0"/>
              <a:t>stride-1</a:t>
            </a:r>
            <a:r>
              <a:rPr lang="zh-CN" altLang="en-US" dirty="0"/>
              <a:t> </a:t>
            </a:r>
            <a:r>
              <a:rPr lang="en-US" altLang="zh-CN" dirty="0"/>
              <a:t>convolution</a:t>
            </a:r>
            <a:r>
              <a:rPr lang="zh-CN" altLang="en-US" dirty="0"/>
              <a:t> </a:t>
            </a:r>
            <a:r>
              <a:rPr lang="en-US" altLang="zh-CN" dirty="0"/>
              <a:t>or</a:t>
            </a:r>
            <a:r>
              <a:rPr lang="zh-CN" altLang="en-US" dirty="0"/>
              <a:t> </a:t>
            </a:r>
            <a:r>
              <a:rPr lang="en-US" altLang="zh-CN" dirty="0"/>
              <a:t>identity</a:t>
            </a:r>
            <a:r>
              <a:rPr lang="zh-CN" altLang="en-US" dirty="0"/>
              <a:t> </a:t>
            </a:r>
            <a:r>
              <a:rPr lang="en-US" altLang="zh-CN" dirty="0"/>
              <a:t>mapping,</a:t>
            </a:r>
            <a:r>
              <a:rPr lang="zh-CN" altLang="en-US" dirty="0"/>
              <a:t> </a:t>
            </a:r>
            <a:r>
              <a:rPr lang="en-US" altLang="zh-CN" dirty="0"/>
              <a:t>and</a:t>
            </a:r>
          </a:p>
          <a:p>
            <a:r>
              <a:rPr lang="en-US" altLang="zh-CN" dirty="0"/>
              <a:t>A</a:t>
            </a:r>
            <a:r>
              <a:rPr lang="zh-CN" altLang="en-US" dirty="0"/>
              <a:t> </a:t>
            </a:r>
            <a:r>
              <a:rPr lang="en-US" altLang="zh-CN" dirty="0"/>
              <a:t>resizing</a:t>
            </a:r>
            <a:r>
              <a:rPr lang="zh-CN" altLang="en-US" dirty="0"/>
              <a:t> </a:t>
            </a:r>
            <a:r>
              <a:rPr lang="en-US" altLang="zh-CN" dirty="0"/>
              <a:t>layer,</a:t>
            </a:r>
            <a:r>
              <a:rPr lang="zh-CN" altLang="en-US" dirty="0"/>
              <a:t> </a:t>
            </a:r>
            <a:r>
              <a:rPr lang="en-US" altLang="zh-CN" dirty="0"/>
              <a:t>such</a:t>
            </a:r>
            <a:r>
              <a:rPr lang="zh-CN" altLang="en-US" dirty="0"/>
              <a:t> </a:t>
            </a:r>
            <a:r>
              <a:rPr lang="en-US" altLang="zh-CN" dirty="0"/>
              <a:t>as</a:t>
            </a:r>
            <a:r>
              <a:rPr lang="zh-CN" altLang="en-US" dirty="0"/>
              <a:t> </a:t>
            </a:r>
            <a:r>
              <a:rPr lang="en-US" altLang="zh-CN" dirty="0"/>
              <a:t>max/average</a:t>
            </a:r>
            <a:r>
              <a:rPr lang="zh-CN" altLang="en-US" dirty="0"/>
              <a:t> </a:t>
            </a:r>
            <a:r>
              <a:rPr lang="en-US" altLang="zh-CN" dirty="0"/>
              <a:t>pooling</a:t>
            </a:r>
            <a:r>
              <a:rPr lang="zh-CN" altLang="en-US" dirty="0"/>
              <a:t> </a:t>
            </a:r>
            <a:r>
              <a:rPr lang="en-US" altLang="zh-CN" dirty="0"/>
              <a:t>or</a:t>
            </a:r>
            <a:r>
              <a:rPr lang="zh-CN" altLang="en-US" dirty="0"/>
              <a:t> </a:t>
            </a:r>
            <a:r>
              <a:rPr lang="en-US" altLang="zh-CN" dirty="0"/>
              <a:t>stride-2</a:t>
            </a:r>
            <a:r>
              <a:rPr lang="zh-CN" altLang="en-US" dirty="0"/>
              <a:t> </a:t>
            </a:r>
            <a:r>
              <a:rPr lang="en-US" altLang="zh-CN" dirty="0"/>
              <a:t>convolution.</a:t>
            </a:r>
          </a:p>
          <a:p>
            <a:endParaRPr lang="en-US" altLang="zh-CN" dirty="0"/>
          </a:p>
          <a:p>
            <a:r>
              <a:rPr lang="en-US" altLang="zh-CN" dirty="0"/>
              <a:t>The</a:t>
            </a:r>
            <a:r>
              <a:rPr lang="zh-CN" altLang="en-US" dirty="0"/>
              <a:t> </a:t>
            </a:r>
            <a:r>
              <a:rPr lang="en-US" altLang="zh-CN" dirty="0"/>
              <a:t>representation</a:t>
            </a:r>
            <a:r>
              <a:rPr lang="zh-CN" altLang="en-US" dirty="0"/>
              <a:t> </a:t>
            </a:r>
            <a:r>
              <a:rPr lang="en-US" altLang="zh-CN" dirty="0"/>
              <a:t>functions</a:t>
            </a:r>
            <a:r>
              <a:rPr lang="zh-CN" altLang="en-US" dirty="0"/>
              <a:t> </a:t>
            </a:r>
            <a:r>
              <a:rPr lang="en-US" altLang="zh-CN" dirty="0"/>
              <a:t>defined</a:t>
            </a:r>
            <a:r>
              <a:rPr lang="zh-CN" altLang="en-US" dirty="0"/>
              <a:t> </a:t>
            </a:r>
            <a:r>
              <a:rPr lang="en-US" altLang="zh-CN" dirty="0"/>
              <a:t>in</a:t>
            </a:r>
            <a:r>
              <a:rPr lang="zh-CN" altLang="en-US" dirty="0"/>
              <a:t> </a:t>
            </a:r>
            <a:r>
              <a:rPr lang="en-US" altLang="zh-CN" dirty="0"/>
              <a:t>these</a:t>
            </a:r>
            <a:r>
              <a:rPr lang="zh-CN" altLang="en-US" dirty="0"/>
              <a:t> </a:t>
            </a:r>
            <a:r>
              <a:rPr lang="en-US" altLang="zh-CN" dirty="0"/>
              <a:t>learning</a:t>
            </a:r>
            <a:r>
              <a:rPr lang="zh-CN" altLang="en-US" dirty="0"/>
              <a:t> </a:t>
            </a:r>
            <a:r>
              <a:rPr lang="en-US" altLang="zh-CN" dirty="0"/>
              <a:t>module</a:t>
            </a:r>
            <a:r>
              <a:rPr lang="zh-CN" altLang="en-US" dirty="0"/>
              <a:t> </a:t>
            </a:r>
            <a:r>
              <a:rPr lang="en-US" altLang="zh-CN" dirty="0"/>
              <a:t>define</a:t>
            </a:r>
            <a:r>
              <a:rPr lang="zh-CN" altLang="en-US" dirty="0"/>
              <a:t> </a:t>
            </a:r>
            <a:r>
              <a:rPr lang="en-US" altLang="zh-CN" dirty="0"/>
              <a:t>the</a:t>
            </a:r>
            <a:r>
              <a:rPr lang="zh-CN" altLang="en-US" dirty="0"/>
              <a:t> </a:t>
            </a:r>
            <a:r>
              <a:rPr lang="en-US" altLang="zh-CN" dirty="0"/>
              <a:t>network</a:t>
            </a:r>
            <a:r>
              <a:rPr lang="zh-CN" altLang="en-US" dirty="0"/>
              <a:t> </a:t>
            </a:r>
            <a:r>
              <a:rPr lang="en-US" altLang="zh-CN" dirty="0"/>
              <a:t>structure,</a:t>
            </a:r>
          </a:p>
          <a:p>
            <a:r>
              <a:rPr lang="en-US" altLang="zh-CN" dirty="0"/>
              <a:t>And</a:t>
            </a:r>
            <a:r>
              <a:rPr lang="zh-CN" altLang="en-US" dirty="0"/>
              <a:t> </a:t>
            </a:r>
            <a:r>
              <a:rPr lang="en-US" altLang="zh-CN" dirty="0"/>
              <a:t>the</a:t>
            </a:r>
            <a:r>
              <a:rPr lang="zh-CN" altLang="en-US" dirty="0"/>
              <a:t> </a:t>
            </a:r>
            <a:r>
              <a:rPr lang="en-US" altLang="zh-CN" dirty="0"/>
              <a:t>composition</a:t>
            </a:r>
            <a:r>
              <a:rPr lang="zh-CN" altLang="en-US" dirty="0"/>
              <a:t> </a:t>
            </a:r>
            <a:r>
              <a:rPr lang="en-US" altLang="zh-CN" dirty="0"/>
              <a:t>of</a:t>
            </a:r>
            <a:r>
              <a:rPr lang="zh-CN" altLang="en-US" dirty="0"/>
              <a:t> </a:t>
            </a:r>
            <a:r>
              <a:rPr lang="en-US" altLang="zh-CN" dirty="0"/>
              <a:t>reshaping</a:t>
            </a:r>
            <a:r>
              <a:rPr lang="zh-CN" altLang="en-US" dirty="0"/>
              <a:t> </a:t>
            </a:r>
            <a:r>
              <a:rPr lang="en-US" altLang="zh-CN" dirty="0"/>
              <a:t>factors</a:t>
            </a:r>
            <a:r>
              <a:rPr lang="zh-CN" altLang="en-US" dirty="0"/>
              <a:t> </a:t>
            </a:r>
            <a:r>
              <a:rPr lang="en-US" altLang="zh-CN" dirty="0"/>
              <a:t>in</a:t>
            </a:r>
            <a:r>
              <a:rPr lang="zh-CN" altLang="en-US" dirty="0"/>
              <a:t> </a:t>
            </a:r>
            <a:r>
              <a:rPr lang="en-US" altLang="zh-CN" dirty="0"/>
              <a:t>resizing</a:t>
            </a:r>
            <a:r>
              <a:rPr lang="zh-CN" altLang="en-US" dirty="0"/>
              <a:t> </a:t>
            </a:r>
            <a:r>
              <a:rPr lang="en-US" altLang="zh-CN" dirty="0"/>
              <a:t>layers</a:t>
            </a:r>
            <a:r>
              <a:rPr lang="zh-CN" altLang="en-US" dirty="0"/>
              <a:t> </a:t>
            </a:r>
            <a:r>
              <a:rPr lang="en-US" altLang="zh-CN" dirty="0"/>
              <a:t>define</a:t>
            </a:r>
            <a:r>
              <a:rPr lang="zh-CN" altLang="en-US" dirty="0"/>
              <a:t> </a:t>
            </a:r>
            <a:r>
              <a:rPr lang="en-US" altLang="zh-CN" dirty="0"/>
              <a:t>the</a:t>
            </a:r>
            <a:r>
              <a:rPr lang="zh-CN" altLang="en-US" dirty="0"/>
              <a:t> </a:t>
            </a:r>
            <a:r>
              <a:rPr lang="en-US" altLang="zh-CN" dirty="0"/>
              <a:t>network</a:t>
            </a:r>
            <a:r>
              <a:rPr lang="zh-CN" altLang="en-US" dirty="0"/>
              <a:t> </a:t>
            </a:r>
            <a:r>
              <a:rPr lang="en-US" altLang="zh-CN" dirty="0"/>
              <a:t>shape.</a:t>
            </a:r>
          </a:p>
          <a:p>
            <a:endParaRPr lang="en-US" altLang="zh-CN" dirty="0"/>
          </a:p>
          <a:p>
            <a:r>
              <a:rPr lang="en-US" altLang="zh-CN" dirty="0"/>
              <a:t>Previous</a:t>
            </a:r>
            <a:r>
              <a:rPr lang="zh-CN" altLang="en-US" dirty="0"/>
              <a:t> </a:t>
            </a:r>
            <a:r>
              <a:rPr lang="en-US" altLang="zh-CN" dirty="0" err="1"/>
              <a:t>AutoML</a:t>
            </a:r>
            <a:r>
              <a:rPr lang="zh-CN" altLang="en-US" dirty="0"/>
              <a:t> </a:t>
            </a:r>
            <a:r>
              <a:rPr lang="en-US" altLang="zh-CN" dirty="0"/>
              <a:t>or</a:t>
            </a:r>
            <a:r>
              <a:rPr lang="zh-CN" altLang="en-US" dirty="0"/>
              <a:t> </a:t>
            </a:r>
            <a:r>
              <a:rPr lang="en-US" altLang="zh-CN" dirty="0"/>
              <a:t>NAS</a:t>
            </a:r>
            <a:r>
              <a:rPr lang="zh-CN" altLang="en-US" dirty="0"/>
              <a:t> </a:t>
            </a:r>
            <a:r>
              <a:rPr lang="en-US" altLang="zh-CN" dirty="0"/>
              <a:t>systems</a:t>
            </a:r>
            <a:r>
              <a:rPr lang="zh-CN" altLang="en-US" dirty="0"/>
              <a:t> </a:t>
            </a:r>
            <a:r>
              <a:rPr lang="en-US" altLang="zh-CN" dirty="0"/>
              <a:t>focus</a:t>
            </a:r>
            <a:r>
              <a:rPr lang="zh-CN" altLang="en-US" dirty="0"/>
              <a:t> </a:t>
            </a:r>
            <a:r>
              <a:rPr lang="en-US" altLang="zh-CN" dirty="0"/>
              <a:t>on</a:t>
            </a:r>
            <a:r>
              <a:rPr lang="zh-CN" altLang="en-US" dirty="0"/>
              <a:t> </a:t>
            </a:r>
            <a:r>
              <a:rPr lang="en-US" altLang="zh-CN" dirty="0"/>
              <a:t>learning</a:t>
            </a:r>
            <a:r>
              <a:rPr lang="zh-CN" altLang="en-US" dirty="0"/>
              <a:t> </a:t>
            </a:r>
            <a:r>
              <a:rPr lang="en-US" altLang="zh-CN" dirty="0"/>
              <a:t>the</a:t>
            </a:r>
            <a:r>
              <a:rPr lang="zh-CN" altLang="en-US" dirty="0"/>
              <a:t> </a:t>
            </a:r>
            <a:r>
              <a:rPr lang="en-US" altLang="zh-CN" dirty="0"/>
              <a:t>right</a:t>
            </a:r>
            <a:r>
              <a:rPr lang="zh-CN" altLang="en-US" dirty="0"/>
              <a:t> </a:t>
            </a:r>
            <a:r>
              <a:rPr lang="en-US" altLang="zh-CN" dirty="0"/>
              <a:t>neural</a:t>
            </a:r>
            <a:r>
              <a:rPr lang="zh-CN" altLang="en-US" dirty="0"/>
              <a:t> </a:t>
            </a:r>
            <a:r>
              <a:rPr lang="en-US" altLang="zh-CN" dirty="0"/>
              <a:t>structure,</a:t>
            </a:r>
            <a:r>
              <a:rPr lang="zh-CN" altLang="en-US" dirty="0"/>
              <a:t> </a:t>
            </a:r>
            <a:endParaRPr lang="en-GB" altLang="zh-CN" dirty="0"/>
          </a:p>
          <a:p>
            <a:r>
              <a:rPr lang="en-US" altLang="zh-CN" dirty="0"/>
              <a:t>while</a:t>
            </a:r>
            <a:r>
              <a:rPr lang="zh-CN" altLang="en-US" dirty="0"/>
              <a:t> </a:t>
            </a:r>
            <a:r>
              <a:rPr lang="en-US" altLang="zh-CN" dirty="0"/>
              <a:t>in</a:t>
            </a:r>
            <a:r>
              <a:rPr lang="zh-CN" altLang="en-US" dirty="0"/>
              <a:t> </a:t>
            </a:r>
            <a:r>
              <a:rPr lang="en-US" altLang="zh-CN" dirty="0"/>
              <a:t>our</a:t>
            </a:r>
            <a:r>
              <a:rPr lang="zh-CN" altLang="en-US" dirty="0"/>
              <a:t> </a:t>
            </a:r>
            <a:r>
              <a:rPr lang="en-US" altLang="zh-CN" dirty="0"/>
              <a:t>paper,</a:t>
            </a:r>
            <a:r>
              <a:rPr lang="zh-CN" altLang="en-US" dirty="0"/>
              <a:t> </a:t>
            </a:r>
            <a:r>
              <a:rPr lang="en-US" altLang="zh-CN" dirty="0"/>
              <a:t>we</a:t>
            </a:r>
            <a:r>
              <a:rPr lang="zh-CN" altLang="en-US" dirty="0"/>
              <a:t> </a:t>
            </a:r>
            <a:r>
              <a:rPr lang="en-US" altLang="zh-CN" dirty="0"/>
              <a:t>emphasize</a:t>
            </a:r>
            <a:r>
              <a:rPr lang="zh-CN" altLang="en-US" dirty="0"/>
              <a:t> </a:t>
            </a:r>
            <a:r>
              <a:rPr lang="en-US" altLang="zh-CN" dirty="0"/>
              <a:t>that</a:t>
            </a:r>
            <a:r>
              <a:rPr lang="zh-CN" altLang="en-US" dirty="0"/>
              <a:t> </a:t>
            </a:r>
            <a:r>
              <a:rPr lang="en-US" altLang="zh-CN" dirty="0"/>
              <a:t>the</a:t>
            </a:r>
            <a:r>
              <a:rPr lang="zh-CN" altLang="en-US" dirty="0"/>
              <a:t> </a:t>
            </a:r>
            <a:r>
              <a:rPr lang="en-US" altLang="zh-CN" dirty="0"/>
              <a:t>neural</a:t>
            </a:r>
            <a:r>
              <a:rPr lang="zh-CN" altLang="en-US" dirty="0"/>
              <a:t> </a:t>
            </a:r>
            <a:r>
              <a:rPr lang="en-US" altLang="zh-CN" dirty="0"/>
              <a:t>shape</a:t>
            </a:r>
            <a:r>
              <a:rPr lang="zh-CN" altLang="en-US" dirty="0"/>
              <a:t> </a:t>
            </a:r>
            <a:r>
              <a:rPr lang="en-US" altLang="zh-CN" dirty="0"/>
              <a:t>is</a:t>
            </a:r>
            <a:r>
              <a:rPr lang="zh-CN" altLang="en-US" dirty="0"/>
              <a:t> </a:t>
            </a:r>
            <a:r>
              <a:rPr lang="en-US" altLang="zh-CN" dirty="0"/>
              <a:t>also</a:t>
            </a:r>
            <a:r>
              <a:rPr lang="zh-CN" altLang="en-US" dirty="0"/>
              <a:t> </a:t>
            </a:r>
            <a:r>
              <a:rPr lang="en-US" altLang="zh-CN" dirty="0"/>
              <a:t>an</a:t>
            </a:r>
            <a:r>
              <a:rPr lang="zh-CN" altLang="en-US" dirty="0"/>
              <a:t> </a:t>
            </a:r>
            <a:r>
              <a:rPr lang="en-US" altLang="zh-CN" dirty="0"/>
              <a:t>important</a:t>
            </a:r>
            <a:r>
              <a:rPr lang="zh-CN" altLang="en-US" dirty="0"/>
              <a:t> </a:t>
            </a:r>
            <a:r>
              <a:rPr lang="en-US" altLang="zh-CN" dirty="0"/>
              <a:t>design</a:t>
            </a:r>
            <a:r>
              <a:rPr lang="zh-CN" altLang="en-US" dirty="0"/>
              <a:t> </a:t>
            </a:r>
            <a:r>
              <a:rPr lang="en-US" altLang="zh-CN" dirty="0"/>
              <a:t>bias</a:t>
            </a:r>
            <a:r>
              <a:rPr lang="zh-CN" altLang="en-US" dirty="0"/>
              <a:t> </a:t>
            </a:r>
            <a:r>
              <a:rPr lang="en-US" altLang="zh-CN" dirty="0"/>
              <a:t>which</a:t>
            </a:r>
            <a:r>
              <a:rPr lang="zh-CN" altLang="en-US" dirty="0"/>
              <a:t> </a:t>
            </a:r>
            <a:r>
              <a:rPr lang="en-US" altLang="zh-CN" dirty="0"/>
              <a:t>should</a:t>
            </a:r>
            <a:r>
              <a:rPr lang="zh-CN" altLang="en-US" dirty="0"/>
              <a:t> </a:t>
            </a:r>
            <a:r>
              <a:rPr lang="en-US" altLang="zh-CN" dirty="0"/>
              <a:t>be</a:t>
            </a:r>
            <a:r>
              <a:rPr lang="zh-CN" altLang="en-US" dirty="0"/>
              <a:t> </a:t>
            </a:r>
            <a:r>
              <a:rPr lang="en-US" altLang="zh-CN" dirty="0"/>
              <a:t>optimized</a:t>
            </a:r>
            <a:r>
              <a:rPr lang="zh-CN" altLang="en-US" dirty="0"/>
              <a:t> </a:t>
            </a:r>
            <a:r>
              <a:rPr lang="en-US" altLang="zh-CN" dirty="0"/>
              <a:t>automatically.</a:t>
            </a:r>
          </a:p>
          <a:p>
            <a:endParaRPr lang="en-GB" altLang="zh-CN" dirty="0"/>
          </a:p>
        </p:txBody>
      </p:sp>
      <p:sp>
        <p:nvSpPr>
          <p:cNvPr id="4" name="Slide Number Placeholder 3"/>
          <p:cNvSpPr>
            <a:spLocks noGrp="1"/>
          </p:cNvSpPr>
          <p:nvPr>
            <p:ph type="sldNum" sz="quarter" idx="5"/>
          </p:nvPr>
        </p:nvSpPr>
        <p:spPr/>
        <p:txBody>
          <a:bodyPr/>
          <a:lstStyle/>
          <a:p>
            <a:fld id="{472FD736-5DE0-5043-97DC-880E2F75F777}" type="slidenum">
              <a:rPr lang="en-GB" smtClean="0"/>
              <a:t>2</a:t>
            </a:fld>
            <a:endParaRPr lang="en-GB"/>
          </a:p>
        </p:txBody>
      </p:sp>
    </p:spTree>
    <p:extLst>
      <p:ext uri="{BB962C8B-B14F-4D97-AF65-F5344CB8AC3E}">
        <p14:creationId xmlns:p14="http://schemas.microsoft.com/office/powerpoint/2010/main" val="4195064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the</a:t>
            </a:r>
            <a:r>
              <a:rPr lang="zh-CN" altLang="en-US" dirty="0"/>
              <a:t> </a:t>
            </a:r>
            <a:r>
              <a:rPr lang="en-US" altLang="zh-CN" dirty="0"/>
              <a:t>following</a:t>
            </a:r>
            <a:r>
              <a:rPr lang="zh-CN" altLang="en-US" dirty="0"/>
              <a:t> </a:t>
            </a:r>
            <a:r>
              <a:rPr lang="en-US" altLang="zh-CN" dirty="0"/>
              <a:t>animation,</a:t>
            </a:r>
            <a:r>
              <a:rPr lang="zh-CN" altLang="en-US" dirty="0"/>
              <a:t> </a:t>
            </a:r>
            <a:r>
              <a:rPr lang="en-US" altLang="zh-CN" dirty="0"/>
              <a:t>we</a:t>
            </a:r>
            <a:r>
              <a:rPr lang="zh-CN" altLang="en-US" dirty="0"/>
              <a:t> </a:t>
            </a:r>
            <a:r>
              <a:rPr lang="en-US" altLang="zh-CN" dirty="0"/>
              <a:t>show</a:t>
            </a:r>
            <a:r>
              <a:rPr lang="zh-CN" altLang="en-US" dirty="0"/>
              <a:t> </a:t>
            </a:r>
            <a:r>
              <a:rPr lang="en-US" altLang="zh-CN" dirty="0"/>
              <a:t>that</a:t>
            </a:r>
            <a:endParaRPr lang="en-GB" altLang="zh-CN" dirty="0"/>
          </a:p>
          <a:p>
            <a:endParaRPr lang="en-GB" dirty="0"/>
          </a:p>
          <a:p>
            <a:r>
              <a:rPr lang="en-US" altLang="zh-CN" dirty="0"/>
              <a:t>A</a:t>
            </a:r>
            <a:r>
              <a:rPr lang="zh-CN" altLang="en-US" dirty="0"/>
              <a:t> </a:t>
            </a:r>
            <a:r>
              <a:rPr lang="en-US" altLang="zh-CN" dirty="0"/>
              <a:t>ResNet-50</a:t>
            </a:r>
            <a:r>
              <a:rPr lang="zh-CN" altLang="en-US" dirty="0"/>
              <a:t> </a:t>
            </a:r>
            <a:r>
              <a:rPr lang="en-US" altLang="zh-CN" dirty="0"/>
              <a:t>designed</a:t>
            </a:r>
            <a:r>
              <a:rPr lang="zh-CN" altLang="en-US" dirty="0"/>
              <a:t> </a:t>
            </a:r>
            <a:r>
              <a:rPr lang="en-US" altLang="zh-CN" dirty="0"/>
              <a:t>for</a:t>
            </a:r>
            <a:r>
              <a:rPr lang="zh-CN" altLang="en-US" dirty="0"/>
              <a:t> </a:t>
            </a:r>
            <a:r>
              <a:rPr lang="en-US" altLang="zh-CN" dirty="0"/>
              <a:t>ImageNet</a:t>
            </a:r>
            <a:r>
              <a:rPr lang="zh-CN" altLang="en-US" dirty="0"/>
              <a:t> </a:t>
            </a:r>
            <a:r>
              <a:rPr lang="en-US" altLang="zh-CN" dirty="0"/>
              <a:t>could</a:t>
            </a:r>
            <a:r>
              <a:rPr lang="zh-CN" altLang="en-US" dirty="0"/>
              <a:t> </a:t>
            </a:r>
            <a:r>
              <a:rPr lang="en-US" altLang="zh-CN" dirty="0"/>
              <a:t>achieve</a:t>
            </a:r>
            <a:r>
              <a:rPr lang="zh-CN" altLang="en-US" dirty="0"/>
              <a:t> </a:t>
            </a:r>
            <a:r>
              <a:rPr lang="en-US" altLang="zh-CN" dirty="0"/>
              <a:t>significantly</a:t>
            </a:r>
            <a:r>
              <a:rPr lang="zh-CN" altLang="en-US" dirty="0"/>
              <a:t> </a:t>
            </a:r>
            <a:r>
              <a:rPr lang="en-US" altLang="zh-CN" dirty="0"/>
              <a:t>worse</a:t>
            </a:r>
            <a:r>
              <a:rPr lang="zh-CN" altLang="en-US" dirty="0"/>
              <a:t> </a:t>
            </a:r>
            <a:r>
              <a:rPr lang="en-US" altLang="zh-CN" dirty="0"/>
              <a:t>results</a:t>
            </a:r>
            <a:r>
              <a:rPr lang="zh-CN" altLang="en-US" dirty="0"/>
              <a:t> </a:t>
            </a:r>
            <a:r>
              <a:rPr lang="en-US" altLang="zh-CN" dirty="0"/>
              <a:t>on</a:t>
            </a:r>
            <a:r>
              <a:rPr lang="zh-CN" altLang="en-US" dirty="0"/>
              <a:t> </a:t>
            </a:r>
            <a:r>
              <a:rPr lang="en-US" altLang="zh-CN" dirty="0"/>
              <a:t>CIFAR-100,</a:t>
            </a:r>
            <a:r>
              <a:rPr lang="zh-CN" altLang="en-US" dirty="0"/>
              <a:t> </a:t>
            </a:r>
            <a:r>
              <a:rPr lang="en-US" altLang="zh-CN" dirty="0"/>
              <a:t>compared</a:t>
            </a:r>
            <a:r>
              <a:rPr lang="zh-CN" altLang="en-US" dirty="0"/>
              <a:t> </a:t>
            </a:r>
            <a:r>
              <a:rPr lang="en-US" altLang="zh-CN" dirty="0"/>
              <a:t>to</a:t>
            </a:r>
          </a:p>
          <a:p>
            <a:r>
              <a:rPr lang="en-US" altLang="zh-CN" dirty="0"/>
              <a:t>A</a:t>
            </a:r>
            <a:r>
              <a:rPr lang="zh-CN" altLang="en-US" dirty="0"/>
              <a:t> </a:t>
            </a:r>
            <a:r>
              <a:rPr lang="en-US" altLang="zh-CN" dirty="0"/>
              <a:t>Resnet-50</a:t>
            </a:r>
            <a:r>
              <a:rPr lang="zh-CN" altLang="en-US" dirty="0"/>
              <a:t> </a:t>
            </a:r>
            <a:r>
              <a:rPr lang="en-US" altLang="zh-CN" dirty="0"/>
              <a:t>specifically</a:t>
            </a:r>
            <a:r>
              <a:rPr lang="zh-CN" altLang="en-US" dirty="0"/>
              <a:t> </a:t>
            </a:r>
            <a:r>
              <a:rPr lang="en-US" altLang="zh-CN" dirty="0"/>
              <a:t>designed</a:t>
            </a:r>
            <a:r>
              <a:rPr lang="zh-CN" altLang="en-US" dirty="0"/>
              <a:t> </a:t>
            </a:r>
            <a:r>
              <a:rPr lang="en-US" altLang="zh-CN" dirty="0"/>
              <a:t>for</a:t>
            </a:r>
            <a:r>
              <a:rPr lang="zh-CN" altLang="en-US" dirty="0"/>
              <a:t> </a:t>
            </a:r>
            <a:r>
              <a:rPr lang="en-US" altLang="zh-CN" dirty="0"/>
              <a:t>the</a:t>
            </a:r>
            <a:r>
              <a:rPr lang="zh-CN" altLang="en-US" dirty="0"/>
              <a:t> </a:t>
            </a:r>
            <a:r>
              <a:rPr lang="en-US" altLang="zh-CN" dirty="0"/>
              <a:t>CIFAR-100</a:t>
            </a:r>
            <a:r>
              <a:rPr lang="zh-CN" altLang="en-US" dirty="0"/>
              <a:t> </a:t>
            </a:r>
            <a:r>
              <a:rPr lang="en-US" altLang="zh-CN" dirty="0"/>
              <a:t>dataset.</a:t>
            </a:r>
          </a:p>
          <a:p>
            <a:endParaRPr lang="en-GB" altLang="zh-CN" dirty="0"/>
          </a:p>
          <a:p>
            <a:r>
              <a:rPr lang="en-US" altLang="zh-CN" dirty="0"/>
              <a:t>This</a:t>
            </a:r>
            <a:r>
              <a:rPr lang="zh-CN" altLang="en-US" dirty="0"/>
              <a:t> </a:t>
            </a:r>
            <a:r>
              <a:rPr lang="en-US" altLang="zh-CN" dirty="0"/>
              <a:t>performance</a:t>
            </a:r>
            <a:r>
              <a:rPr lang="zh-CN" altLang="en-US" dirty="0"/>
              <a:t> </a:t>
            </a:r>
            <a:r>
              <a:rPr lang="en-US" altLang="zh-CN" dirty="0"/>
              <a:t>can</a:t>
            </a:r>
            <a:r>
              <a:rPr lang="zh-CN" altLang="en-US" dirty="0"/>
              <a:t> </a:t>
            </a:r>
            <a:r>
              <a:rPr lang="en-US" altLang="zh-CN" dirty="0"/>
              <a:t>be</a:t>
            </a:r>
            <a:r>
              <a:rPr lang="zh-CN" altLang="en-US" dirty="0"/>
              <a:t> </a:t>
            </a:r>
            <a:r>
              <a:rPr lang="en-US" altLang="zh-CN" dirty="0"/>
              <a:t>further</a:t>
            </a:r>
            <a:r>
              <a:rPr lang="zh-CN" altLang="en-US" dirty="0"/>
              <a:t> </a:t>
            </a:r>
            <a:r>
              <a:rPr lang="en-US" altLang="zh-CN" dirty="0"/>
              <a:t>improved</a:t>
            </a:r>
            <a:r>
              <a:rPr lang="zh-CN" altLang="en-US" dirty="0"/>
              <a:t> </a:t>
            </a:r>
            <a:r>
              <a:rPr lang="en-US" altLang="zh-CN" dirty="0"/>
              <a:t>with</a:t>
            </a:r>
            <a:r>
              <a:rPr lang="zh-CN" altLang="en-US" dirty="0"/>
              <a:t> </a:t>
            </a:r>
            <a:r>
              <a:rPr lang="en-US" altLang="zh-CN" dirty="0"/>
              <a:t>network</a:t>
            </a:r>
            <a:r>
              <a:rPr lang="zh-CN" altLang="en-US" dirty="0"/>
              <a:t> </a:t>
            </a:r>
            <a:r>
              <a:rPr lang="en-US" altLang="zh-CN" dirty="0"/>
              <a:t>shape</a:t>
            </a:r>
            <a:r>
              <a:rPr lang="zh-CN" altLang="en-US" dirty="0"/>
              <a:t> </a:t>
            </a:r>
            <a:r>
              <a:rPr lang="en-US" altLang="zh-CN" dirty="0"/>
              <a:t>designed</a:t>
            </a:r>
            <a:r>
              <a:rPr lang="zh-CN" altLang="en-US" dirty="0"/>
              <a:t> </a:t>
            </a:r>
            <a:r>
              <a:rPr lang="en-US" altLang="zh-CN" dirty="0"/>
              <a:t>automatically</a:t>
            </a:r>
            <a:r>
              <a:rPr lang="zh-CN" altLang="en-US" dirty="0"/>
              <a:t> </a:t>
            </a:r>
            <a:r>
              <a:rPr lang="en-US" altLang="zh-CN" dirty="0"/>
              <a:t>by</a:t>
            </a:r>
            <a:r>
              <a:rPr lang="zh-CN" altLang="en-US" dirty="0"/>
              <a:t> </a:t>
            </a:r>
            <a:r>
              <a:rPr lang="en-US" altLang="zh-CN" dirty="0"/>
              <a:t>shape</a:t>
            </a:r>
            <a:r>
              <a:rPr lang="zh-CN" altLang="en-US" dirty="0"/>
              <a:t> </a:t>
            </a:r>
            <a:r>
              <a:rPr lang="en-US" altLang="zh-CN" dirty="0"/>
              <a:t>adaptors</a:t>
            </a:r>
          </a:p>
        </p:txBody>
      </p:sp>
      <p:sp>
        <p:nvSpPr>
          <p:cNvPr id="4" name="Slide Number Placeholder 3"/>
          <p:cNvSpPr>
            <a:spLocks noGrp="1"/>
          </p:cNvSpPr>
          <p:nvPr>
            <p:ph type="sldNum" sz="quarter" idx="5"/>
          </p:nvPr>
        </p:nvSpPr>
        <p:spPr/>
        <p:txBody>
          <a:bodyPr/>
          <a:lstStyle/>
          <a:p>
            <a:fld id="{472FD736-5DE0-5043-97DC-880E2F75F777}" type="slidenum">
              <a:rPr lang="en-GB" smtClean="0"/>
              <a:t>3</a:t>
            </a:fld>
            <a:endParaRPr lang="en-GB"/>
          </a:p>
        </p:txBody>
      </p:sp>
    </p:spTree>
    <p:extLst>
      <p:ext uri="{BB962C8B-B14F-4D97-AF65-F5344CB8AC3E}">
        <p14:creationId xmlns:p14="http://schemas.microsoft.com/office/powerpoint/2010/main" val="3628283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takes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input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intermediate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Where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each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operator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different,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fixed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factor,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defines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search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space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our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intermediate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same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dimension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factor,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corresponding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scaling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weight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each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resized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scaling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weight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alpha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parameter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module,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simply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optimizing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scaling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weights,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entire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differentiable,</a:t>
            </a: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end-to-end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manner.</a:t>
            </a:r>
          </a:p>
        </p:txBody>
      </p:sp>
      <p:sp>
        <p:nvSpPr>
          <p:cNvPr id="4" name="Slide Number Placeholder 3"/>
          <p:cNvSpPr>
            <a:spLocks noGrp="1"/>
          </p:cNvSpPr>
          <p:nvPr>
            <p:ph type="sldNum" sz="quarter" idx="5"/>
          </p:nvPr>
        </p:nvSpPr>
        <p:spPr/>
        <p:txBody>
          <a:bodyPr/>
          <a:lstStyle/>
          <a:p>
            <a:fld id="{472FD736-5DE0-5043-97DC-880E2F75F777}" type="slidenum">
              <a:rPr lang="en-GB" smtClean="0"/>
              <a:t>4</a:t>
            </a:fld>
            <a:endParaRPr lang="en-GB"/>
          </a:p>
        </p:txBody>
      </p:sp>
    </p:spTree>
    <p:extLst>
      <p:ext uri="{BB962C8B-B14F-4D97-AF65-F5344CB8AC3E}">
        <p14:creationId xmlns:p14="http://schemas.microsoft.com/office/powerpoint/2010/main" val="287067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takes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input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intermediate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Where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each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operator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different,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fixed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factor,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defines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search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space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our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intermediate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back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same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dimension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factor,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corresponding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scaling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weight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each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resized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scaling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weight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alpha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parameter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module,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simply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optimizing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scaling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weights,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entire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differentiable,</a:t>
            </a: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end-to-end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manner.</a:t>
            </a:r>
          </a:p>
        </p:txBody>
      </p:sp>
      <p:sp>
        <p:nvSpPr>
          <p:cNvPr id="4" name="Slide Number Placeholder 3"/>
          <p:cNvSpPr>
            <a:spLocks noGrp="1"/>
          </p:cNvSpPr>
          <p:nvPr>
            <p:ph type="sldNum" sz="quarter" idx="5"/>
          </p:nvPr>
        </p:nvSpPr>
        <p:spPr/>
        <p:txBody>
          <a:bodyPr/>
          <a:lstStyle/>
          <a:p>
            <a:fld id="{472FD736-5DE0-5043-97DC-880E2F75F777}" type="slidenum">
              <a:rPr lang="en-GB" smtClean="0"/>
              <a:t>5</a:t>
            </a:fld>
            <a:endParaRPr lang="en-GB"/>
          </a:p>
        </p:txBody>
      </p:sp>
    </p:spTree>
    <p:extLst>
      <p:ext uri="{BB962C8B-B14F-4D97-AF65-F5344CB8AC3E}">
        <p14:creationId xmlns:p14="http://schemas.microsoft.com/office/powerpoint/2010/main" val="336544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To</a:t>
            </a:r>
            <a:r>
              <a:rPr lang="zh-CN" altLang="en-US" dirty="0"/>
              <a:t> </a:t>
            </a:r>
            <a:r>
              <a:rPr lang="en-US" altLang="zh-CN" dirty="0"/>
              <a:t>optimize</a:t>
            </a:r>
            <a:r>
              <a:rPr lang="zh-CN" altLang="en-US" dirty="0"/>
              <a:t> </a:t>
            </a:r>
            <a:r>
              <a:rPr lang="en-US" altLang="zh-CN" dirty="0"/>
              <a:t>a</a:t>
            </a:r>
            <a:r>
              <a:rPr lang="zh-CN" altLang="en-US" dirty="0"/>
              <a:t> </a:t>
            </a:r>
            <a:r>
              <a:rPr lang="en-US" altLang="zh-CN" dirty="0"/>
              <a:t>neural</a:t>
            </a:r>
            <a:r>
              <a:rPr lang="zh-CN" altLang="en-US" dirty="0"/>
              <a:t> </a:t>
            </a:r>
            <a:r>
              <a:rPr lang="en-US" altLang="zh-CN" dirty="0"/>
              <a:t>network</a:t>
            </a:r>
            <a:r>
              <a:rPr lang="zh-CN" altLang="en-US" dirty="0"/>
              <a:t> </a:t>
            </a:r>
            <a:r>
              <a:rPr lang="en-US" altLang="zh-CN" dirty="0"/>
              <a:t>equipped</a:t>
            </a:r>
            <a:r>
              <a:rPr lang="zh-CN" altLang="en-US" dirty="0"/>
              <a:t> </a:t>
            </a:r>
            <a:r>
              <a:rPr lang="en-US" altLang="zh-CN" dirty="0"/>
              <a:t>with</a:t>
            </a:r>
            <a:r>
              <a:rPr lang="zh-CN" altLang="en-US" dirty="0"/>
              <a:t> </a:t>
            </a:r>
            <a:r>
              <a:rPr lang="en-US" altLang="zh-CN" dirty="0"/>
              <a:t>shape</a:t>
            </a:r>
            <a:r>
              <a:rPr lang="zh-CN" altLang="en-US" dirty="0"/>
              <a:t> </a:t>
            </a:r>
            <a:r>
              <a:rPr lang="en-US" altLang="zh-CN" dirty="0"/>
              <a:t>adaptor</a:t>
            </a:r>
            <a:r>
              <a:rPr lang="zh-CN" altLang="en-US" dirty="0"/>
              <a:t> </a:t>
            </a:r>
            <a:r>
              <a:rPr lang="en-US" altLang="zh-CN" dirty="0"/>
              <a:t>modules,</a:t>
            </a:r>
          </a:p>
          <a:p>
            <a:r>
              <a:rPr lang="en-US" altLang="zh-CN" dirty="0"/>
              <a:t>there</a:t>
            </a:r>
            <a:r>
              <a:rPr lang="zh-CN" altLang="en-US" dirty="0"/>
              <a:t> </a:t>
            </a:r>
            <a:r>
              <a:rPr lang="en-US" altLang="zh-CN" dirty="0"/>
              <a:t>are</a:t>
            </a:r>
            <a:r>
              <a:rPr lang="zh-CN" altLang="en-US" dirty="0"/>
              <a:t> </a:t>
            </a:r>
            <a:r>
              <a:rPr lang="en-US" altLang="zh-CN" dirty="0"/>
              <a:t>two</a:t>
            </a:r>
            <a:r>
              <a:rPr lang="zh-CN" altLang="en-US" dirty="0"/>
              <a:t> </a:t>
            </a:r>
            <a:r>
              <a:rPr lang="en-US" altLang="zh-CN" dirty="0"/>
              <a:t>sets</a:t>
            </a:r>
            <a:r>
              <a:rPr lang="zh-CN" altLang="en-US" dirty="0"/>
              <a:t> </a:t>
            </a:r>
            <a:r>
              <a:rPr lang="en-US" altLang="zh-CN" dirty="0"/>
              <a:t>of</a:t>
            </a:r>
            <a:r>
              <a:rPr lang="zh-CN" altLang="en-US" dirty="0"/>
              <a:t> </a:t>
            </a:r>
            <a:r>
              <a:rPr lang="en-US" altLang="zh-CN" dirty="0"/>
              <a:t>parameters</a:t>
            </a:r>
            <a:r>
              <a:rPr lang="zh-CN" altLang="en-US" dirty="0"/>
              <a:t> </a:t>
            </a:r>
            <a:r>
              <a:rPr lang="en-US" altLang="zh-CN" dirty="0"/>
              <a:t>to</a:t>
            </a:r>
            <a:r>
              <a:rPr lang="zh-CN" altLang="en-US" dirty="0"/>
              <a:t> </a:t>
            </a:r>
            <a:r>
              <a:rPr lang="en-US" altLang="zh-CN" dirty="0"/>
              <a:t>learn:</a:t>
            </a:r>
            <a:r>
              <a:rPr lang="zh-CN" altLang="en-US" dirty="0"/>
              <a:t> </a:t>
            </a:r>
            <a:r>
              <a:rPr lang="en-US" altLang="zh-CN" dirty="0"/>
              <a:t>the</a:t>
            </a:r>
            <a:r>
              <a:rPr lang="zh-CN" altLang="en-US" dirty="0"/>
              <a:t> </a:t>
            </a:r>
            <a:r>
              <a:rPr lang="en-US" altLang="zh-CN" dirty="0"/>
              <a:t>weight</a:t>
            </a:r>
            <a:r>
              <a:rPr lang="zh-CN" altLang="en-US" dirty="0"/>
              <a:t> </a:t>
            </a:r>
            <a:r>
              <a:rPr lang="en-US" altLang="zh-CN" dirty="0"/>
              <a:t>parameters,</a:t>
            </a:r>
            <a:r>
              <a:rPr lang="zh-CN" altLang="en-US" dirty="0"/>
              <a:t> </a:t>
            </a:r>
            <a:r>
              <a:rPr lang="en-US" altLang="zh-CN" dirty="0"/>
              <a:t>and</a:t>
            </a:r>
            <a:r>
              <a:rPr lang="zh-CN" altLang="en-US" dirty="0"/>
              <a:t> </a:t>
            </a:r>
            <a:r>
              <a:rPr lang="en-US" altLang="zh-CN" dirty="0"/>
              <a:t>the</a:t>
            </a:r>
            <a:r>
              <a:rPr lang="zh-CN" altLang="en-US" dirty="0"/>
              <a:t> </a:t>
            </a:r>
            <a:r>
              <a:rPr lang="en-US" altLang="zh-CN" dirty="0"/>
              <a:t>shape</a:t>
            </a:r>
            <a:r>
              <a:rPr lang="zh-CN" altLang="en-US" dirty="0"/>
              <a:t> </a:t>
            </a:r>
            <a:r>
              <a:rPr lang="en-US" altLang="zh-CN" dirty="0"/>
              <a:t>parameters.</a:t>
            </a:r>
          </a:p>
          <a:p>
            <a:endParaRPr lang="en-US" dirty="0"/>
          </a:p>
          <a:p>
            <a:r>
              <a:rPr lang="en-GB" sz="1200" kern="1200" dirty="0">
                <a:solidFill>
                  <a:schemeClr val="tx1"/>
                </a:solidFill>
                <a:effectLst/>
                <a:latin typeface="+mn-lt"/>
                <a:ea typeface="+mn-ea"/>
                <a:cs typeface="+mn-cs"/>
              </a:rPr>
              <a:t>Unlike NAS algorithms which require optimisation of network weights and structure parameters on separate datasets,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shape adaptors are optimised on the same dataset and require no re-training. </a:t>
            </a:r>
          </a:p>
          <a:p>
            <a:endParaRPr lang="en-GB" dirty="0"/>
          </a:p>
          <a:p>
            <a:r>
              <a:rPr lang="en-GB" sz="1200" kern="1200" dirty="0">
                <a:solidFill>
                  <a:schemeClr val="tx1"/>
                </a:solidFill>
                <a:effectLst/>
                <a:latin typeface="+mn-lt"/>
                <a:ea typeface="+mn-ea"/>
                <a:cs typeface="+mn-cs"/>
              </a:rPr>
              <a:t>Since the parameter space for the network shape is significantly smaller than the network weight,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update the shape parameters less frequently than the weight parameters, at a rate of once every </a:t>
            </a:r>
            <a:r>
              <a:rPr lang="el-GR" sz="1200" kern="1200" dirty="0">
                <a:solidFill>
                  <a:schemeClr val="tx1"/>
                </a:solidFill>
                <a:effectLst/>
                <a:latin typeface="+mn-lt"/>
                <a:ea typeface="+mn-ea"/>
                <a:cs typeface="+mn-cs"/>
              </a:rPr>
              <a:t>α</a:t>
            </a:r>
            <a:r>
              <a:rPr lang="en-US" altLang="zh-CN" sz="1200" kern="1200" dirty="0">
                <a:solidFill>
                  <a:schemeClr val="tx1"/>
                </a:solidFill>
                <a:effectLst/>
                <a:latin typeface="+mn-lt"/>
                <a:ea typeface="+mn-ea"/>
                <a:cs typeface="+mn-cs"/>
              </a:rPr>
              <a:t>_</a:t>
            </a:r>
            <a:r>
              <a:rPr lang="en-GB" sz="1200" kern="1200" dirty="0">
                <a:solidFill>
                  <a:schemeClr val="tx1"/>
                </a:solidFill>
                <a:effectLst/>
                <a:latin typeface="+mn-lt"/>
                <a:ea typeface="+mn-ea"/>
                <a:cs typeface="+mn-cs"/>
              </a:rPr>
              <a:t>s steps. </a:t>
            </a:r>
          </a:p>
          <a:p>
            <a:endParaRPr lang="en-GB"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penalty</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rou</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during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training,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dynamically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updated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compress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reshaping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factors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adaptors,</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make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sure,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greater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pre-defined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limit.</a:t>
            </a:r>
          </a:p>
          <a:p>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472FD736-5DE0-5043-97DC-880E2F75F777}" type="slidenum">
              <a:rPr lang="en-GB" smtClean="0"/>
              <a:t>6</a:t>
            </a:fld>
            <a:endParaRPr lang="en-GB"/>
          </a:p>
        </p:txBody>
      </p:sp>
    </p:spTree>
    <p:extLst>
      <p:ext uri="{BB962C8B-B14F-4D97-AF65-F5344CB8AC3E}">
        <p14:creationId xmlns:p14="http://schemas.microsoft.com/office/powerpoint/2010/main" val="125808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t>
            </a:r>
            <a:r>
              <a:rPr lang="en-US" altLang="zh-CN" sz="1200" kern="1200" dirty="0">
                <a:solidFill>
                  <a:schemeClr val="tx1"/>
                </a:solidFill>
                <a:effectLst/>
                <a:latin typeface="+mn-lt"/>
                <a:ea typeface="+mn-ea"/>
                <a:cs typeface="+mn-cs"/>
              </a:rPr>
              <a:t>first</a:t>
            </a:r>
            <a:r>
              <a:rPr lang="zh-CN" alt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evaluated shape adaptors on </a:t>
            </a:r>
            <a:r>
              <a:rPr lang="en-US" altLang="zh-CN" sz="1200" kern="1200" dirty="0">
                <a:solidFill>
                  <a:schemeClr val="tx1"/>
                </a:solidFill>
                <a:effectLst/>
                <a:latin typeface="+mn-lt"/>
                <a:ea typeface="+mn-ea"/>
                <a:cs typeface="+mn-cs"/>
              </a:rPr>
              <a:t>7</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image</a:t>
            </a:r>
            <a:r>
              <a:rPr lang="zh-CN" alt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classification datasets </a:t>
            </a:r>
            <a:r>
              <a:rPr lang="en-US" altLang="zh-CN" sz="1200" kern="1200" dirty="0">
                <a:solidFill>
                  <a:schemeClr val="tx1"/>
                </a:solidFill>
                <a:effectLst/>
                <a:latin typeface="+mn-lt"/>
                <a:ea typeface="+mn-ea"/>
                <a:cs typeface="+mn-cs"/>
              </a:rPr>
              <a:t>with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different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backbone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architectures,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fully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test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generality.</a:t>
            </a:r>
          </a:p>
          <a:p>
            <a:endParaRPr lang="en-GB" altLang="zh-CN"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Our results show that shape adaptors can consistently improve human-designed networks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despite using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exact</a:t>
            </a:r>
            <a:r>
              <a:rPr lang="zh-CN" alt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same parameter space.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define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constraint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current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running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GPU</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adaptors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applied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achieve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optimal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performance,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without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hard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limit.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However,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shape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adaptors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designed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memory-efficient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future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slide.</a:t>
            </a:r>
            <a:r>
              <a:rPr lang="zh-CN" alt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2FD736-5DE0-5043-97DC-880E2F75F777}" type="slidenum">
              <a:rPr lang="en-GB" smtClean="0"/>
              <a:t>7</a:t>
            </a:fld>
            <a:endParaRPr lang="en-GB"/>
          </a:p>
        </p:txBody>
      </p:sp>
    </p:spTree>
    <p:extLst>
      <p:ext uri="{BB962C8B-B14F-4D97-AF65-F5344CB8AC3E}">
        <p14:creationId xmlns:p14="http://schemas.microsoft.com/office/powerpoint/2010/main" val="282878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a:t>
            </a:r>
            <a:r>
              <a:rPr lang="zh-CN" altLang="en-US" dirty="0"/>
              <a:t> </a:t>
            </a:r>
            <a:r>
              <a:rPr lang="en-US" altLang="zh-CN" dirty="0"/>
              <a:t>then</a:t>
            </a:r>
            <a:r>
              <a:rPr lang="zh-CN" altLang="en-US" dirty="0"/>
              <a:t> </a:t>
            </a:r>
            <a:r>
              <a:rPr lang="en-US" altLang="zh-CN" dirty="0"/>
              <a:t>performed</a:t>
            </a:r>
            <a:r>
              <a:rPr lang="zh-CN" altLang="en-US" dirty="0"/>
              <a:t> </a:t>
            </a:r>
            <a:r>
              <a:rPr lang="en-US" altLang="zh-CN" dirty="0"/>
              <a:t>an</a:t>
            </a:r>
            <a:r>
              <a:rPr lang="zh-CN" altLang="en-US" dirty="0"/>
              <a:t> </a:t>
            </a:r>
            <a:r>
              <a:rPr lang="en-US" altLang="zh-CN" dirty="0"/>
              <a:t>ablative</a:t>
            </a:r>
            <a:r>
              <a:rPr lang="zh-CN" altLang="en-US" dirty="0"/>
              <a:t> </a:t>
            </a:r>
            <a:r>
              <a:rPr lang="en-US" altLang="zh-CN" dirty="0"/>
              <a:t>analysis</a:t>
            </a:r>
            <a:r>
              <a:rPr lang="zh-CN" altLang="en-US" dirty="0"/>
              <a:t> </a:t>
            </a:r>
            <a:r>
              <a:rPr lang="en-US" altLang="zh-CN" dirty="0"/>
              <a:t>on</a:t>
            </a:r>
            <a:r>
              <a:rPr lang="zh-CN" altLang="en-US" dirty="0"/>
              <a:t> </a:t>
            </a:r>
            <a:r>
              <a:rPr lang="en-US" altLang="zh-CN" dirty="0"/>
              <a:t>CIFAR-100</a:t>
            </a:r>
            <a:r>
              <a:rPr lang="zh-CN" altLang="en-US" dirty="0"/>
              <a:t> </a:t>
            </a:r>
            <a:r>
              <a:rPr lang="en-US" altLang="zh-CN" dirty="0"/>
              <a:t>and</a:t>
            </a:r>
            <a:r>
              <a:rPr lang="zh-CN" altLang="en-US" dirty="0"/>
              <a:t> </a:t>
            </a:r>
            <a:r>
              <a:rPr lang="en-US" altLang="zh-CN" dirty="0"/>
              <a:t>Aircraft</a:t>
            </a:r>
            <a:r>
              <a:rPr lang="zh-CN" altLang="en-US" dirty="0"/>
              <a:t> </a:t>
            </a:r>
            <a:r>
              <a:rPr lang="en-US" altLang="zh-CN" dirty="0"/>
              <a:t>dataset,</a:t>
            </a:r>
            <a:r>
              <a:rPr lang="zh-CN" altLang="en-US" dirty="0"/>
              <a:t> </a:t>
            </a:r>
            <a:r>
              <a:rPr lang="en-US" altLang="zh-CN" dirty="0"/>
              <a:t>to</a:t>
            </a:r>
            <a:r>
              <a:rPr lang="zh-CN" altLang="en-US" dirty="0"/>
              <a:t> </a:t>
            </a:r>
            <a:r>
              <a:rPr lang="en-US" altLang="zh-CN" dirty="0"/>
              <a:t>understand</a:t>
            </a:r>
            <a:r>
              <a:rPr lang="zh-CN" altLang="en-US" dirty="0"/>
              <a:t> </a:t>
            </a:r>
            <a:r>
              <a:rPr lang="en-US" altLang="zh-CN" dirty="0"/>
              <a:t>the</a:t>
            </a:r>
            <a:r>
              <a:rPr lang="zh-CN" altLang="en-US" dirty="0"/>
              <a:t> </a:t>
            </a:r>
            <a:r>
              <a:rPr lang="en-US" altLang="zh-CN" dirty="0"/>
              <a:t>behavior</a:t>
            </a:r>
            <a:r>
              <a:rPr lang="zh-CN" altLang="en-US" dirty="0"/>
              <a:t> </a:t>
            </a:r>
            <a:r>
              <a:rPr lang="en-US" altLang="zh-CN" dirty="0"/>
              <a:t>of</a:t>
            </a:r>
            <a:r>
              <a:rPr lang="zh-CN" altLang="en-US" dirty="0"/>
              <a:t> </a:t>
            </a:r>
            <a:r>
              <a:rPr lang="en-US" altLang="zh-CN" dirty="0"/>
              <a:t>shape</a:t>
            </a:r>
            <a:r>
              <a:rPr lang="zh-CN" altLang="en-US" dirty="0"/>
              <a:t> </a:t>
            </a:r>
            <a:r>
              <a:rPr lang="en-US" altLang="zh-CN" dirty="0"/>
              <a:t>adaptors</a:t>
            </a:r>
            <a:r>
              <a:rPr lang="zh-CN" altLang="en-US" dirty="0"/>
              <a:t> </a:t>
            </a:r>
            <a:r>
              <a:rPr lang="en-US" altLang="zh-CN" dirty="0"/>
              <a:t>with</a:t>
            </a:r>
            <a:r>
              <a:rPr lang="zh-CN" altLang="en-US" dirty="0"/>
              <a:t> </a:t>
            </a:r>
            <a:r>
              <a:rPr lang="en-US" altLang="zh-CN" dirty="0"/>
              <a:t>respect</a:t>
            </a:r>
            <a:r>
              <a:rPr lang="zh-CN" altLang="en-US" dirty="0"/>
              <a:t> </a:t>
            </a:r>
            <a:r>
              <a:rPr lang="en-US" altLang="zh-CN" dirty="0"/>
              <a:t>to</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shape</a:t>
            </a:r>
            <a:r>
              <a:rPr lang="zh-CN" altLang="en-US" dirty="0"/>
              <a:t> </a:t>
            </a:r>
            <a:r>
              <a:rPr lang="en-US" altLang="zh-CN" dirty="0"/>
              <a:t>adaptor</a:t>
            </a:r>
            <a:r>
              <a:rPr lang="zh-CN" altLang="en-US" dirty="0"/>
              <a:t> </a:t>
            </a:r>
            <a:r>
              <a:rPr lang="en-US" altLang="zh-CN" dirty="0"/>
              <a:t>modules,</a:t>
            </a:r>
            <a:r>
              <a:rPr lang="zh-CN" altLang="en-US" dirty="0"/>
              <a:t> </a:t>
            </a:r>
            <a:r>
              <a:rPr lang="en-US" altLang="zh-CN" dirty="0"/>
              <a:t>and</a:t>
            </a:r>
            <a:r>
              <a:rPr lang="zh-CN" altLang="en-US" dirty="0"/>
              <a:t> </a:t>
            </a:r>
            <a:r>
              <a:rPr lang="en-US" altLang="zh-CN" dirty="0"/>
              <a:t>shape</a:t>
            </a:r>
            <a:r>
              <a:rPr lang="zh-CN" altLang="en-US" dirty="0"/>
              <a:t> </a:t>
            </a:r>
            <a:r>
              <a:rPr lang="en-US" altLang="zh-CN" dirty="0"/>
              <a:t>adaptor</a:t>
            </a:r>
            <a:r>
              <a:rPr lang="zh-CN" altLang="en-US" dirty="0"/>
              <a:t> </a:t>
            </a:r>
            <a:r>
              <a:rPr lang="en-US" altLang="zh-CN" dirty="0"/>
              <a:t>initializations.</a:t>
            </a:r>
          </a:p>
          <a:p>
            <a:endParaRPr lang="en-US" dirty="0"/>
          </a:p>
          <a:p>
            <a:r>
              <a:rPr lang="en-US" altLang="zh-CN" dirty="0"/>
              <a:t>Results</a:t>
            </a:r>
            <a:r>
              <a:rPr lang="zh-CN" altLang="en-US" dirty="0"/>
              <a:t> </a:t>
            </a:r>
            <a:r>
              <a:rPr lang="en-US" altLang="zh-CN" dirty="0"/>
              <a:t>show</a:t>
            </a:r>
            <a:r>
              <a:rPr lang="zh-CN" altLang="en-US" dirty="0"/>
              <a:t> </a:t>
            </a:r>
            <a:r>
              <a:rPr lang="en-US" altLang="zh-CN" dirty="0"/>
              <a:t>that,</a:t>
            </a:r>
            <a:r>
              <a:rPr lang="zh-CN" altLang="en-US" dirty="0"/>
              <a:t> </a:t>
            </a:r>
            <a:r>
              <a:rPr lang="en-US" altLang="zh-CN" dirty="0"/>
              <a:t>shape</a:t>
            </a:r>
            <a:r>
              <a:rPr lang="zh-CN" altLang="en-US" dirty="0"/>
              <a:t> </a:t>
            </a:r>
            <a:r>
              <a:rPr lang="en-US" altLang="zh-CN" dirty="0"/>
              <a:t>adaptors</a:t>
            </a:r>
            <a:r>
              <a:rPr lang="zh-CN" altLang="en-US" dirty="0"/>
              <a:t> </a:t>
            </a:r>
            <a:r>
              <a:rPr lang="en-US" altLang="zh-CN" dirty="0"/>
              <a:t>are</a:t>
            </a:r>
            <a:r>
              <a:rPr lang="zh-CN" altLang="en-US" dirty="0"/>
              <a:t> </a:t>
            </a:r>
            <a:r>
              <a:rPr lang="en-US" altLang="zh-CN" dirty="0"/>
              <a:t>very</a:t>
            </a:r>
            <a:r>
              <a:rPr lang="zh-CN" altLang="en-US" dirty="0"/>
              <a:t> </a:t>
            </a:r>
            <a:r>
              <a:rPr lang="en-US" altLang="zh-CN" dirty="0"/>
              <a:t>robust</a:t>
            </a:r>
            <a:r>
              <a:rPr lang="zh-CN" altLang="en-US" dirty="0"/>
              <a:t> </a:t>
            </a:r>
            <a:r>
              <a:rPr lang="en-US" altLang="zh-CN" dirty="0"/>
              <a:t>to</a:t>
            </a:r>
            <a:r>
              <a:rPr lang="zh-CN" altLang="en-US" dirty="0"/>
              <a:t> </a:t>
            </a:r>
            <a:r>
              <a:rPr lang="en-US" altLang="zh-CN" dirty="0"/>
              <a:t>different</a:t>
            </a:r>
            <a:r>
              <a:rPr lang="zh-CN" altLang="en-US" dirty="0"/>
              <a:t> </a:t>
            </a:r>
            <a:r>
              <a:rPr lang="en-US" altLang="zh-CN" dirty="0"/>
              <a:t>initializations</a:t>
            </a:r>
            <a:r>
              <a:rPr lang="zh-CN" altLang="en-US" dirty="0"/>
              <a:t> </a:t>
            </a:r>
            <a:r>
              <a:rPr lang="en-US" altLang="zh-CN" dirty="0"/>
              <a:t>and</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modules.</a:t>
            </a:r>
            <a:r>
              <a:rPr lang="zh-CN" altLang="en-US" dirty="0"/>
              <a:t> </a:t>
            </a:r>
            <a:endParaRPr lang="en-GB" altLang="zh-CN" dirty="0"/>
          </a:p>
          <a:p>
            <a:endParaRPr lang="en-GB" altLang="zh-CN" dirty="0"/>
          </a:p>
          <a:p>
            <a:r>
              <a:rPr lang="en-US" altLang="zh-CN" dirty="0"/>
              <a:t>We</a:t>
            </a:r>
            <a:r>
              <a:rPr lang="zh-CN" altLang="en-US" dirty="0"/>
              <a:t> </a:t>
            </a:r>
            <a:r>
              <a:rPr lang="en-US" altLang="zh-CN" dirty="0"/>
              <a:t>found</a:t>
            </a:r>
            <a:r>
              <a:rPr lang="zh-CN" altLang="en-US" dirty="0"/>
              <a:t> </a:t>
            </a:r>
            <a:r>
              <a:rPr lang="en-US" altLang="zh-CN" dirty="0"/>
              <a:t>out</a:t>
            </a:r>
            <a:r>
              <a:rPr lang="zh-CN" altLang="en-US" dirty="0"/>
              <a:t> </a:t>
            </a:r>
            <a:r>
              <a:rPr lang="en-US" altLang="zh-CN" dirty="0"/>
              <a:t>that</a:t>
            </a:r>
            <a:r>
              <a:rPr lang="zh-CN" altLang="en-US" dirty="0"/>
              <a:t> </a:t>
            </a:r>
            <a:r>
              <a:rPr lang="en-US" altLang="zh-CN" dirty="0"/>
              <a:t>no</a:t>
            </a:r>
            <a:r>
              <a:rPr lang="zh-CN" altLang="en-US" dirty="0"/>
              <a:t> </a:t>
            </a:r>
            <a:r>
              <a:rPr lang="en-US" altLang="zh-CN" dirty="0"/>
              <a:t>matter</a:t>
            </a:r>
            <a:r>
              <a:rPr lang="zh-CN" altLang="en-US" dirty="0"/>
              <a:t> </a:t>
            </a:r>
            <a:r>
              <a:rPr lang="en-US" altLang="zh-CN" dirty="0"/>
              <a:t>how</a:t>
            </a:r>
            <a:r>
              <a:rPr lang="zh-CN" altLang="en-US" dirty="0"/>
              <a:t> </a:t>
            </a:r>
            <a:r>
              <a:rPr lang="en-US" altLang="zh-CN" dirty="0"/>
              <a:t>many</a:t>
            </a:r>
            <a:r>
              <a:rPr lang="zh-CN" altLang="en-US" dirty="0"/>
              <a:t> </a:t>
            </a:r>
            <a:r>
              <a:rPr lang="en-US" altLang="zh-CN" dirty="0"/>
              <a:t>different</a:t>
            </a:r>
            <a:r>
              <a:rPr lang="zh-CN" altLang="en-US" dirty="0"/>
              <a:t> </a:t>
            </a:r>
            <a:r>
              <a:rPr lang="en-US" altLang="zh-CN" dirty="0"/>
              <a:t>shape</a:t>
            </a:r>
            <a:r>
              <a:rPr lang="zh-CN" altLang="en-US" dirty="0"/>
              <a:t> </a:t>
            </a:r>
            <a:r>
              <a:rPr lang="en-US" altLang="zh-CN" dirty="0"/>
              <a:t>adaptors</a:t>
            </a:r>
            <a:r>
              <a:rPr lang="zh-CN" altLang="en-US" dirty="0"/>
              <a:t> </a:t>
            </a:r>
            <a:r>
              <a:rPr lang="en-US" altLang="zh-CN" dirty="0"/>
              <a:t>modules</a:t>
            </a:r>
            <a:r>
              <a:rPr lang="zh-CN" altLang="en-US" dirty="0"/>
              <a:t> </a:t>
            </a:r>
            <a:r>
              <a:rPr lang="en-US" altLang="zh-CN" dirty="0"/>
              <a:t>applied</a:t>
            </a:r>
            <a:r>
              <a:rPr lang="zh-CN" altLang="en-US" dirty="0"/>
              <a:t> </a:t>
            </a:r>
            <a:r>
              <a:rPr lang="en-US" altLang="zh-CN" dirty="0"/>
              <a:t>in</a:t>
            </a:r>
            <a:r>
              <a:rPr lang="zh-CN" altLang="en-US" dirty="0"/>
              <a:t> </a:t>
            </a:r>
            <a:r>
              <a:rPr lang="en-US" altLang="zh-CN" dirty="0"/>
              <a:t>the</a:t>
            </a:r>
            <a:r>
              <a:rPr lang="zh-CN" altLang="en-US" dirty="0"/>
              <a:t> </a:t>
            </a:r>
            <a:r>
              <a:rPr lang="en-US" altLang="zh-CN" dirty="0"/>
              <a:t>network,</a:t>
            </a:r>
            <a:r>
              <a:rPr lang="zh-CN" altLang="en-US" dirty="0"/>
              <a:t> </a:t>
            </a:r>
            <a:r>
              <a:rPr lang="en-US" altLang="zh-CN" dirty="0"/>
              <a:t>or</a:t>
            </a:r>
            <a:r>
              <a:rPr lang="zh-CN" altLang="en-US" dirty="0"/>
              <a:t> </a:t>
            </a:r>
            <a:r>
              <a:rPr lang="en-US" altLang="zh-CN" dirty="0"/>
              <a:t>choosing</a:t>
            </a:r>
            <a:r>
              <a:rPr lang="zh-CN" altLang="en-US" dirty="0"/>
              <a:t> </a:t>
            </a:r>
            <a:r>
              <a:rPr lang="en-US" altLang="zh-CN" dirty="0"/>
              <a:t>which</a:t>
            </a:r>
            <a:r>
              <a:rPr lang="zh-CN" altLang="en-US" dirty="0"/>
              <a:t> </a:t>
            </a:r>
            <a:r>
              <a:rPr lang="en-US" altLang="zh-CN" dirty="0"/>
              <a:t>set</a:t>
            </a:r>
            <a:r>
              <a:rPr lang="zh-CN" altLang="en-US" dirty="0"/>
              <a:t> </a:t>
            </a:r>
            <a:r>
              <a:rPr lang="en-US" altLang="zh-CN" dirty="0"/>
              <a:t>of</a:t>
            </a:r>
            <a:r>
              <a:rPr lang="zh-CN" altLang="en-US" dirty="0"/>
              <a:t> </a:t>
            </a:r>
            <a:r>
              <a:rPr lang="en-US" altLang="zh-CN" dirty="0" err="1"/>
              <a:t>initialisations</a:t>
            </a:r>
            <a:r>
              <a:rPr lang="en-US" altLang="zh-CN" dirty="0"/>
              <a:t>,</a:t>
            </a:r>
            <a:r>
              <a:rPr lang="zh-CN" altLang="en-US" dirty="0"/>
              <a:t> </a:t>
            </a:r>
            <a:r>
              <a:rPr lang="en-US" altLang="zh-CN" dirty="0"/>
              <a:t>they</a:t>
            </a:r>
            <a:r>
              <a:rPr lang="zh-CN" altLang="en-US" dirty="0"/>
              <a:t> </a:t>
            </a:r>
            <a:r>
              <a:rPr lang="en-US" altLang="zh-CN" dirty="0"/>
              <a:t>typically</a:t>
            </a:r>
            <a:r>
              <a:rPr lang="zh-CN" altLang="en-US" dirty="0"/>
              <a:t> </a:t>
            </a:r>
            <a:r>
              <a:rPr lang="en-US" altLang="zh-CN" dirty="0"/>
              <a:t>converge</a:t>
            </a:r>
            <a:r>
              <a:rPr lang="zh-CN" altLang="en-US" dirty="0"/>
              <a:t> </a:t>
            </a:r>
            <a:r>
              <a:rPr lang="en-US" altLang="zh-CN" dirty="0"/>
              <a:t>to</a:t>
            </a:r>
            <a:r>
              <a:rPr lang="zh-CN" altLang="en-US" dirty="0"/>
              <a:t> </a:t>
            </a:r>
            <a:r>
              <a:rPr lang="en-US" altLang="zh-CN" dirty="0"/>
              <a:t>a</a:t>
            </a:r>
            <a:r>
              <a:rPr lang="zh-CN" altLang="en-US" dirty="0"/>
              <a:t> </a:t>
            </a:r>
            <a:r>
              <a:rPr lang="en-US" altLang="zh-CN" dirty="0"/>
              <a:t>similar</a:t>
            </a:r>
            <a:r>
              <a:rPr lang="zh-CN" altLang="en-US" dirty="0"/>
              <a:t> </a:t>
            </a:r>
            <a:r>
              <a:rPr lang="en-US" altLang="zh-CN" dirty="0"/>
              <a:t>task-specific</a:t>
            </a:r>
            <a:r>
              <a:rPr lang="zh-CN" altLang="en-US" dirty="0"/>
              <a:t> </a:t>
            </a:r>
            <a:r>
              <a:rPr lang="en-US" altLang="zh-CN" dirty="0"/>
              <a:t>shape,</a:t>
            </a:r>
            <a:r>
              <a:rPr lang="zh-CN" altLang="en-US" dirty="0"/>
              <a:t> </a:t>
            </a:r>
            <a:r>
              <a:rPr lang="en-US" altLang="zh-CN" dirty="0"/>
              <a:t>and</a:t>
            </a:r>
            <a:r>
              <a:rPr lang="zh-CN" altLang="en-US" dirty="0"/>
              <a:t> </a:t>
            </a:r>
            <a:r>
              <a:rPr lang="en-US" altLang="zh-CN" dirty="0"/>
              <a:t>with</a:t>
            </a:r>
            <a:r>
              <a:rPr lang="zh-CN" altLang="en-US" dirty="0"/>
              <a:t> </a:t>
            </a:r>
            <a:r>
              <a:rPr lang="en-US" altLang="zh-CN" dirty="0"/>
              <a:t>a</a:t>
            </a:r>
            <a:r>
              <a:rPr lang="zh-CN" altLang="en-US" dirty="0"/>
              <a:t> </a:t>
            </a:r>
            <a:r>
              <a:rPr lang="en-US" altLang="zh-CN" dirty="0"/>
              <a:t>similar</a:t>
            </a:r>
            <a:r>
              <a:rPr lang="zh-CN" altLang="en-US" dirty="0"/>
              <a:t> </a:t>
            </a:r>
            <a:r>
              <a:rPr lang="en-US" altLang="zh-CN" dirty="0"/>
              <a:t>trend</a:t>
            </a:r>
            <a:r>
              <a:rPr lang="zh-CN" altLang="en-US" dirty="0"/>
              <a:t> </a:t>
            </a:r>
            <a:r>
              <a:rPr lang="en-US" altLang="zh-CN" dirty="0"/>
              <a:t>of</a:t>
            </a:r>
            <a:r>
              <a:rPr lang="zh-CN" altLang="en-US" dirty="0"/>
              <a:t> </a:t>
            </a:r>
            <a:r>
              <a:rPr lang="en-US" altLang="zh-CN" dirty="0"/>
              <a:t>reshaping</a:t>
            </a:r>
            <a:r>
              <a:rPr lang="zh-CN" altLang="en-US" dirty="0"/>
              <a:t> </a:t>
            </a:r>
            <a:r>
              <a:rPr lang="en-US" altLang="zh-CN" dirty="0"/>
              <a:t>factors.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shows</a:t>
            </a:r>
            <a:r>
              <a:rPr lang="en-GB" sz="1200" kern="1200" dirty="0">
                <a:solidFill>
                  <a:schemeClr val="tx1"/>
                </a:solidFill>
                <a:effectLst/>
                <a:latin typeface="+mn-lt"/>
                <a:ea typeface="+mn-ea"/>
                <a:cs typeface="+mn-cs"/>
              </a:rPr>
              <a:t> stability and robustness of our method without needing the domain knowledge that is required for human-designed networks. </a:t>
            </a:r>
            <a:endParaRPr lang="en-GB" dirty="0"/>
          </a:p>
          <a:p>
            <a:endParaRPr lang="en-GB" dirty="0"/>
          </a:p>
        </p:txBody>
      </p:sp>
      <p:sp>
        <p:nvSpPr>
          <p:cNvPr id="4" name="Slide Number Placeholder 3"/>
          <p:cNvSpPr>
            <a:spLocks noGrp="1"/>
          </p:cNvSpPr>
          <p:nvPr>
            <p:ph type="sldNum" sz="quarter" idx="5"/>
          </p:nvPr>
        </p:nvSpPr>
        <p:spPr/>
        <p:txBody>
          <a:bodyPr/>
          <a:lstStyle/>
          <a:p>
            <a:fld id="{472FD736-5DE0-5043-97DC-880E2F75F777}" type="slidenum">
              <a:rPr lang="en-GB" smtClean="0"/>
              <a:t>8</a:t>
            </a:fld>
            <a:endParaRPr lang="en-GB"/>
          </a:p>
        </p:txBody>
      </p:sp>
    </p:spTree>
    <p:extLst>
      <p:ext uri="{BB962C8B-B14F-4D97-AF65-F5344CB8AC3E}">
        <p14:creationId xmlns:p14="http://schemas.microsoft.com/office/powerpoint/2010/main" val="1032163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a:t>
            </a:r>
            <a:r>
              <a:rPr lang="zh-CN" altLang="en-US" dirty="0"/>
              <a:t> </a:t>
            </a:r>
            <a:r>
              <a:rPr lang="en-US" altLang="zh-CN" dirty="0"/>
              <a:t>further</a:t>
            </a:r>
            <a:r>
              <a:rPr lang="zh-CN" altLang="en-US" dirty="0"/>
              <a:t> </a:t>
            </a:r>
            <a:r>
              <a:rPr lang="en-US" altLang="zh-CN" dirty="0"/>
              <a:t>performed</a:t>
            </a:r>
            <a:r>
              <a:rPr lang="zh-CN" altLang="en-US" dirty="0"/>
              <a:t> </a:t>
            </a:r>
            <a:r>
              <a:rPr lang="en-US" altLang="zh-CN" dirty="0"/>
              <a:t>a</a:t>
            </a:r>
            <a:r>
              <a:rPr lang="zh-CN" altLang="en-US" dirty="0"/>
              <a:t> </a:t>
            </a:r>
            <a:r>
              <a:rPr lang="en-US" altLang="zh-CN" dirty="0"/>
              <a:t>study</a:t>
            </a:r>
            <a:r>
              <a:rPr lang="zh-CN" altLang="en-US" dirty="0"/>
              <a:t> </a:t>
            </a:r>
            <a:r>
              <a:rPr lang="en-US" altLang="zh-CN" dirty="0"/>
              <a:t>on</a:t>
            </a:r>
            <a:r>
              <a:rPr lang="zh-CN" altLang="en-US" dirty="0"/>
              <a:t> </a:t>
            </a:r>
            <a:r>
              <a:rPr lang="en-US" altLang="zh-CN" dirty="0"/>
              <a:t>neural</a:t>
            </a:r>
            <a:r>
              <a:rPr lang="zh-CN" altLang="en-US" dirty="0"/>
              <a:t> </a:t>
            </a:r>
            <a:r>
              <a:rPr lang="en-US" altLang="zh-CN" dirty="0"/>
              <a:t>shape</a:t>
            </a:r>
            <a:r>
              <a:rPr lang="zh-CN" altLang="en-US" dirty="0"/>
              <a:t> </a:t>
            </a:r>
            <a:r>
              <a:rPr lang="en-US" altLang="zh-CN" dirty="0"/>
              <a:t>learning,</a:t>
            </a:r>
            <a:r>
              <a:rPr lang="zh-CN" altLang="en-US" dirty="0"/>
              <a:t> </a:t>
            </a:r>
            <a:r>
              <a:rPr lang="en-US" altLang="zh-CN" dirty="0"/>
              <a:t>to</a:t>
            </a:r>
            <a:r>
              <a:rPr lang="zh-CN" altLang="en-US" dirty="0"/>
              <a:t> </a:t>
            </a:r>
            <a:r>
              <a:rPr lang="en-US" altLang="zh-CN" dirty="0"/>
              <a:t>understand</a:t>
            </a:r>
            <a:r>
              <a:rPr lang="zh-CN" altLang="en-US" dirty="0"/>
              <a:t> </a:t>
            </a:r>
            <a:r>
              <a:rPr lang="en-US" altLang="zh-CN" dirty="0"/>
              <a:t>how</a:t>
            </a:r>
            <a:r>
              <a:rPr lang="zh-CN" altLang="en-US" dirty="0"/>
              <a:t> </a:t>
            </a:r>
            <a:r>
              <a:rPr lang="en-US" altLang="zh-CN" dirty="0"/>
              <a:t>network</a:t>
            </a:r>
            <a:r>
              <a:rPr lang="zh-CN" altLang="en-US" dirty="0"/>
              <a:t> </a:t>
            </a:r>
            <a:r>
              <a:rPr lang="en-US" altLang="zh-CN" dirty="0"/>
              <a:t>performance</a:t>
            </a:r>
            <a:r>
              <a:rPr lang="zh-CN" altLang="en-US" dirty="0"/>
              <a:t> </a:t>
            </a:r>
            <a:r>
              <a:rPr lang="en-US" altLang="zh-CN" dirty="0"/>
              <a:t>is</a:t>
            </a:r>
            <a:r>
              <a:rPr lang="zh-CN" altLang="en-US" dirty="0"/>
              <a:t> </a:t>
            </a:r>
            <a:r>
              <a:rPr lang="en-US" altLang="zh-CN" dirty="0"/>
              <a:t>correlated</a:t>
            </a:r>
            <a:r>
              <a:rPr lang="zh-CN" altLang="en-US" dirty="0"/>
              <a:t> </a:t>
            </a:r>
            <a:r>
              <a:rPr lang="en-US" altLang="zh-CN" dirty="0"/>
              <a:t>to</a:t>
            </a:r>
            <a:r>
              <a:rPr lang="zh-CN" altLang="en-US" dirty="0"/>
              <a:t> </a:t>
            </a:r>
            <a:r>
              <a:rPr lang="en-US" altLang="zh-CN" dirty="0"/>
              <a:t>different</a:t>
            </a:r>
            <a:r>
              <a:rPr lang="zh-CN" altLang="en-US" dirty="0"/>
              <a:t> </a:t>
            </a:r>
            <a:r>
              <a:rPr lang="en-US" altLang="zh-CN" dirty="0"/>
              <a:t>network</a:t>
            </a:r>
            <a:r>
              <a:rPr lang="zh-CN" altLang="en-US" dirty="0"/>
              <a:t> </a:t>
            </a:r>
            <a:r>
              <a:rPr lang="en-US" altLang="zh-CN" dirty="0"/>
              <a:t>shapes.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a:t>
            </a:r>
            <a:r>
              <a:rPr lang="zh-CN" altLang="en-US" dirty="0"/>
              <a:t> </a:t>
            </a:r>
            <a:r>
              <a:rPr lang="en-US" altLang="zh-CN" dirty="0"/>
              <a:t>achieve</a:t>
            </a:r>
            <a:r>
              <a:rPr lang="zh-CN" altLang="en-US" dirty="0"/>
              <a:t> </a:t>
            </a:r>
            <a:r>
              <a:rPr lang="en-US" altLang="zh-CN" dirty="0"/>
              <a:t>that,</a:t>
            </a:r>
            <a:r>
              <a:rPr lang="zh-CN" altLang="en-US" dirty="0"/>
              <a:t> </a:t>
            </a:r>
            <a:r>
              <a:rPr lang="en-GB" sz="1200" kern="1200" dirty="0">
                <a:solidFill>
                  <a:schemeClr val="tx1"/>
                </a:solidFill>
                <a:effectLst/>
                <a:latin typeface="+mn-lt"/>
                <a:ea typeface="+mn-ea"/>
                <a:cs typeface="+mn-cs"/>
              </a:rPr>
              <a:t>we ran a large-scale experiment by training 200 VGG-16 networks with randomly generated shapes.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e </a:t>
            </a:r>
            <a:r>
              <a:rPr lang="en-US" altLang="zh-CN" sz="1200" kern="1200" dirty="0">
                <a:solidFill>
                  <a:schemeClr val="tx1"/>
                </a:solidFill>
                <a:effectLst/>
                <a:latin typeface="+mn-lt"/>
                <a:ea typeface="+mn-ea"/>
                <a:cs typeface="+mn-cs"/>
              </a:rPr>
              <a:t>provide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visuali</a:t>
            </a:r>
            <a:r>
              <a:rPr lang="en-US" altLang="zh-CN" sz="1200" kern="1200" dirty="0" err="1">
                <a:solidFill>
                  <a:schemeClr val="tx1"/>
                </a:solidFill>
                <a:effectLst/>
                <a:latin typeface="+mn-lt"/>
                <a:ea typeface="+mn-ea"/>
                <a:cs typeface="+mn-cs"/>
              </a:rPr>
              <a:t>sation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en-GB" sz="1200" kern="1200" dirty="0">
                <a:solidFill>
                  <a:schemeClr val="tx1"/>
                </a:solidFill>
                <a:effectLst/>
                <a:latin typeface="+mn-lt"/>
                <a:ea typeface="+mn-ea"/>
                <a:cs typeface="+mn-cs"/>
              </a:rPr>
              <a:t> the randomly generated network shapes with the best and the worst performance, and compare them to the network shapes in human designed and shape adaptor networks.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a:t>
            </a:r>
            <a:r>
              <a:rPr lang="en-GB" sz="1200" kern="1200" dirty="0" err="1">
                <a:solidFill>
                  <a:schemeClr val="tx1"/>
                </a:solidFill>
                <a:effectLst/>
                <a:latin typeface="+mn-lt"/>
                <a:ea typeface="+mn-ea"/>
                <a:cs typeface="+mn-cs"/>
              </a:rPr>
              <a:t>irst</a:t>
            </a:r>
            <a:r>
              <a:rPr lang="en-GB" sz="1200" kern="1200" dirty="0">
                <a:solidFill>
                  <a:schemeClr val="tx1"/>
                </a:solidFill>
                <a:effectLst/>
                <a:latin typeface="+mn-lt"/>
                <a:ea typeface="+mn-ea"/>
                <a:cs typeface="+mn-cs"/>
              </a:rPr>
              <a:t>, </a:t>
            </a:r>
            <a:r>
              <a:rPr lang="en-US" altLang="zh-CN" sz="1200" dirty="0">
                <a:latin typeface="Minion Pro Capt" panose="02040503050201020203" pitchFamily="18" charset="0"/>
              </a:rPr>
              <a:t>Human-designed</a:t>
            </a:r>
            <a:r>
              <a:rPr lang="zh-CN" altLang="en-US" sz="1200" dirty="0">
                <a:latin typeface="Minion Pro Capt" panose="02040503050201020203" pitchFamily="18" charset="0"/>
              </a:rPr>
              <a:t> </a:t>
            </a:r>
            <a:r>
              <a:rPr lang="en-US" altLang="zh-CN" sz="1200" dirty="0">
                <a:latin typeface="Minion Pro Capt" panose="02040503050201020203" pitchFamily="18" charset="0"/>
              </a:rPr>
              <a:t>neural</a:t>
            </a:r>
            <a:r>
              <a:rPr lang="zh-CN" altLang="en-US" sz="1200" dirty="0">
                <a:latin typeface="Minion Pro Capt" panose="02040503050201020203" pitchFamily="18" charset="0"/>
              </a:rPr>
              <a:t> </a:t>
            </a:r>
            <a:r>
              <a:rPr lang="en-US" altLang="zh-CN" sz="1200" dirty="0">
                <a:latin typeface="Minion Pro Capt" panose="02040503050201020203" pitchFamily="18" charset="0"/>
              </a:rPr>
              <a:t>shape</a:t>
            </a:r>
            <a:r>
              <a:rPr lang="zh-CN" altLang="en-US" sz="1200" dirty="0">
                <a:latin typeface="Minion Pro Capt" panose="02040503050201020203" pitchFamily="18" charset="0"/>
              </a:rPr>
              <a:t> </a:t>
            </a:r>
            <a:r>
              <a:rPr lang="en-US" altLang="zh-CN" sz="1200" dirty="0">
                <a:latin typeface="Minion Pro Capt" panose="02040503050201020203" pitchFamily="18" charset="0"/>
              </a:rPr>
              <a:t>is</a:t>
            </a:r>
            <a:r>
              <a:rPr lang="zh-CN" altLang="en-US" sz="1200" dirty="0">
                <a:latin typeface="Minion Pro Capt" panose="02040503050201020203" pitchFamily="18" charset="0"/>
              </a:rPr>
              <a:t> </a:t>
            </a:r>
            <a:r>
              <a:rPr lang="en-US" altLang="zh-CN" sz="1200" dirty="0">
                <a:latin typeface="Minion Pro Capt" panose="02040503050201020203" pitchFamily="18" charset="0"/>
              </a:rPr>
              <a:t>typically</a:t>
            </a:r>
            <a:r>
              <a:rPr lang="zh-CN" altLang="en-US" sz="1200" dirty="0">
                <a:latin typeface="Minion Pro Capt" panose="02040503050201020203" pitchFamily="18" charset="0"/>
              </a:rPr>
              <a:t> </a:t>
            </a:r>
            <a:r>
              <a:rPr lang="en-US" altLang="zh-CN" sz="1200" b="1" dirty="0">
                <a:latin typeface="Minion Pro Capt" panose="02040503050201020203" pitchFamily="18" charset="0"/>
              </a:rPr>
              <a:t>under-sized</a:t>
            </a:r>
            <a:r>
              <a:rPr lang="en-US" altLang="zh-CN" sz="1200" dirty="0">
                <a:latin typeface="Minion Pro Capt" panose="02040503050201020203" pitchFamily="18" charset="0"/>
              </a:rPr>
              <a:t>.</a:t>
            </a:r>
            <a:r>
              <a:rPr lang="zh-CN" altLang="en-US" sz="1200" dirty="0">
                <a:latin typeface="Minion Pro Capt" panose="02040503050201020203" pitchFamily="18" charset="0"/>
              </a:rPr>
              <a:t> </a:t>
            </a:r>
            <a:r>
              <a:rPr lang="en-US" altLang="zh-CN" sz="1200" kern="12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e can see that the best randomly searched shape obtains a very similar performance as well as a similar structure of shape compared to the ones learned from shape adaptors.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Second, the reshaping factors in the worst searched shape are arranged from small to large, which is the direct opposite trend to the </a:t>
            </a:r>
            <a:r>
              <a:rPr lang="en-GB" sz="1200" kern="1200" dirty="0" err="1">
                <a:solidFill>
                  <a:schemeClr val="tx1"/>
                </a:solidFill>
                <a:effectLst/>
                <a:latin typeface="+mn-lt"/>
                <a:ea typeface="+mn-ea"/>
                <a:cs typeface="+mn-cs"/>
              </a:rPr>
              <a:t>resh</a:t>
            </a:r>
            <a:r>
              <a:rPr lang="en-US" altLang="zh-CN" sz="1200" kern="1200" dirty="0">
                <a:solidFill>
                  <a:schemeClr val="tx1"/>
                </a:solidFill>
                <a:effectLst/>
                <a:latin typeface="+mn-lt"/>
                <a:ea typeface="+mn-ea"/>
                <a:cs typeface="+mn-cs"/>
              </a:rPr>
              <a:t>ap</a:t>
            </a:r>
            <a:r>
              <a:rPr lang="en-GB" sz="1200" kern="1200" dirty="0" err="1">
                <a:solidFill>
                  <a:schemeClr val="tx1"/>
                </a:solidFill>
                <a:effectLst/>
                <a:latin typeface="+mn-lt"/>
                <a:ea typeface="+mn-ea"/>
                <a:cs typeface="+mn-cs"/>
              </a:rPr>
              <a:t>ing</a:t>
            </a:r>
            <a:r>
              <a:rPr lang="en-GB" sz="1200" kern="1200" dirty="0">
                <a:solidFill>
                  <a:schemeClr val="tx1"/>
                </a:solidFill>
                <a:effectLst/>
                <a:latin typeface="+mn-lt"/>
                <a:ea typeface="+mn-ea"/>
                <a:cs typeface="+mn-cs"/>
              </a:rPr>
              <a:t> factors </a:t>
            </a:r>
            <a:r>
              <a:rPr lang="en-US" altLang="zh-CN" sz="1200" kern="1200" dirty="0">
                <a:solidFill>
                  <a:schemeClr val="tx1"/>
                </a:solidFill>
                <a:effectLst/>
                <a:latin typeface="+mn-lt"/>
                <a:ea typeface="+mn-ea"/>
                <a:cs typeface="+mn-cs"/>
              </a:rPr>
              <a:t>typically</a:t>
            </a:r>
            <a:r>
              <a:rPr lang="en-GB" sz="1200" kern="1200" dirty="0">
                <a:solidFill>
                  <a:schemeClr val="tx1"/>
                </a:solidFill>
                <a:effectLst/>
                <a:latin typeface="+mn-lt"/>
                <a:ea typeface="+mn-ea"/>
                <a:cs typeface="+mn-cs"/>
              </a:rPr>
              <a:t> learned by our shape adaptors.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Third, </a:t>
            </a:r>
            <a:r>
              <a:rPr lang="en-US" altLang="zh-CN" sz="1200" kern="1200" dirty="0">
                <a:solidFill>
                  <a:schemeClr val="tx1"/>
                </a:solidFill>
                <a:effectLst/>
                <a:latin typeface="+mn-lt"/>
                <a:ea typeface="+mn-ea"/>
                <a:cs typeface="+mn-cs"/>
              </a:rPr>
              <a:t>J</a:t>
            </a:r>
            <a:r>
              <a:rPr lang="en-GB" sz="1200" kern="1200" dirty="0" err="1">
                <a:solidFill>
                  <a:schemeClr val="tx1"/>
                </a:solidFill>
                <a:effectLst/>
                <a:latin typeface="+mn-lt"/>
                <a:ea typeface="+mn-ea"/>
                <a:cs typeface="+mn-cs"/>
              </a:rPr>
              <a:t>ust</a:t>
            </a:r>
            <a:r>
              <a:rPr lang="en-GB" sz="1200" kern="1200" dirty="0">
                <a:solidFill>
                  <a:schemeClr val="tx1"/>
                </a:solidFill>
                <a:effectLst/>
                <a:latin typeface="+mn-lt"/>
                <a:ea typeface="+mn-ea"/>
                <a:cs typeface="+mn-cs"/>
              </a:rPr>
              <a:t> by increasing network memory cost is not able to guarantee an improved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Finally, we can see a clear correlation between memory cost and performance, where a higher memory cost typically increases performance. However, this correlation ceases after 5G of memory consumption, after which point we see no improved performance. Interestingly, the memory cost of shape adaptors lies just on the edge of this point, which again shows the shape adaptor’s ability to learn optimal design. </a:t>
            </a:r>
            <a:endParaRPr lang="en-GB" dirty="0"/>
          </a:p>
          <a:p>
            <a:endParaRPr lang="en-GB" dirty="0"/>
          </a:p>
        </p:txBody>
      </p:sp>
      <p:sp>
        <p:nvSpPr>
          <p:cNvPr id="4" name="Slide Number Placeholder 3"/>
          <p:cNvSpPr>
            <a:spLocks noGrp="1"/>
          </p:cNvSpPr>
          <p:nvPr>
            <p:ph type="sldNum" sz="quarter" idx="5"/>
          </p:nvPr>
        </p:nvSpPr>
        <p:spPr/>
        <p:txBody>
          <a:bodyPr/>
          <a:lstStyle/>
          <a:p>
            <a:fld id="{472FD736-5DE0-5043-97DC-880E2F75F777}" type="slidenum">
              <a:rPr lang="en-GB" smtClean="0"/>
              <a:t>9</a:t>
            </a:fld>
            <a:endParaRPr lang="en-GB"/>
          </a:p>
        </p:txBody>
      </p:sp>
    </p:spTree>
    <p:extLst>
      <p:ext uri="{BB962C8B-B14F-4D97-AF65-F5344CB8AC3E}">
        <p14:creationId xmlns:p14="http://schemas.microsoft.com/office/powerpoint/2010/main" val="338219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DE7AC05-A125-B54F-A732-D7A9C8371DAB}" type="datetimeFigureOut">
              <a:rPr lang="en-GB" smtClean="0"/>
              <a:t>26/08/2020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215125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DE7AC05-A125-B54F-A732-D7A9C8371DAB}" type="datetimeFigureOut">
              <a:rPr lang="en-GB" smtClean="0"/>
              <a:t>26/08/2020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50132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DE7AC05-A125-B54F-A732-D7A9C8371DAB}" type="datetimeFigureOut">
              <a:rPr lang="en-GB" smtClean="0"/>
              <a:t>26/08/2020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354088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DE7AC05-A125-B54F-A732-D7A9C8371DAB}" type="datetimeFigureOut">
              <a:rPr lang="en-GB" smtClean="0"/>
              <a:t>26/08/2020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264526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DE7AC05-A125-B54F-A732-D7A9C8371DAB}" type="datetimeFigureOut">
              <a:rPr lang="en-GB" smtClean="0"/>
              <a:t>26/08/2020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423472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DE7AC05-A125-B54F-A732-D7A9C8371DAB}" type="datetimeFigureOut">
              <a:rPr lang="en-GB" smtClean="0"/>
              <a:t>26/08/2020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356156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DE7AC05-A125-B54F-A732-D7A9C8371DAB}" type="datetimeFigureOut">
              <a:rPr lang="en-GB" smtClean="0"/>
              <a:t>26/08/2020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399669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DE7AC05-A125-B54F-A732-D7A9C8371DAB}" type="datetimeFigureOut">
              <a:rPr lang="en-GB" smtClean="0"/>
              <a:t>26/08/2020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394396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7AC05-A125-B54F-A732-D7A9C8371DAB}" type="datetimeFigureOut">
              <a:rPr lang="en-GB" smtClean="0"/>
              <a:t>26/08/2020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750619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DE7AC05-A125-B54F-A732-D7A9C8371DAB}" type="datetimeFigureOut">
              <a:rPr lang="en-GB" smtClean="0"/>
              <a:t>26/08/2020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46039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DE7AC05-A125-B54F-A732-D7A9C8371DAB}" type="datetimeFigureOut">
              <a:rPr lang="en-GB" smtClean="0"/>
              <a:t>26/08/2020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12E333-EE28-E347-A7E2-D9D5E6B253D5}" type="slidenum">
              <a:rPr lang="en-GB" smtClean="0"/>
              <a:t>‹#›</a:t>
            </a:fld>
            <a:endParaRPr lang="en-GB"/>
          </a:p>
        </p:txBody>
      </p:sp>
    </p:spTree>
    <p:extLst>
      <p:ext uri="{BB962C8B-B14F-4D97-AF65-F5344CB8AC3E}">
        <p14:creationId xmlns:p14="http://schemas.microsoft.com/office/powerpoint/2010/main" val="2982277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7AC05-A125-B54F-A732-D7A9C8371DAB}" type="datetimeFigureOut">
              <a:rPr lang="en-GB" smtClean="0"/>
              <a:t>26/08/2020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2E333-EE28-E347-A7E2-D9D5E6B253D5}" type="slidenum">
              <a:rPr lang="en-GB" smtClean="0"/>
              <a:t>‹#›</a:t>
            </a:fld>
            <a:endParaRPr lang="en-GB"/>
          </a:p>
        </p:txBody>
      </p:sp>
    </p:spTree>
    <p:extLst>
      <p:ext uri="{BB962C8B-B14F-4D97-AF65-F5344CB8AC3E}">
        <p14:creationId xmlns:p14="http://schemas.microsoft.com/office/powerpoint/2010/main" val="33324151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tif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extLst>
              <a:ext uri="{BEBA8EAE-BF5A-486C-A8C5-ECC9F3942E4B}">
                <a14:imgProps xmlns:a14="http://schemas.microsoft.com/office/drawing/2010/main">
                  <a14:imgLayer r:embed="rId4">
                    <a14:imgEffect>
                      <a14:artisticPlasticWrap/>
                    </a14:imgEffect>
                    <a14:imgEffect>
                      <a14:colorTemperature colorTemp="3348"/>
                    </a14:imgEffect>
                    <a14:imgEffect>
                      <a14:saturation sat="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C4A66E-B7DC-F245-96AD-F7226CC2ABC2}"/>
              </a:ext>
            </a:extLst>
          </p:cNvPr>
          <p:cNvSpPr txBox="1"/>
          <p:nvPr/>
        </p:nvSpPr>
        <p:spPr>
          <a:xfrm>
            <a:off x="951186" y="727624"/>
            <a:ext cx="7241628" cy="2492990"/>
          </a:xfrm>
          <a:prstGeom prst="rect">
            <a:avLst/>
          </a:prstGeom>
          <a:noFill/>
        </p:spPr>
        <p:txBody>
          <a:bodyPr wrap="square" rtlCol="0">
            <a:spAutoFit/>
          </a:bodyPr>
          <a:lstStyle/>
          <a:p>
            <a:pPr algn="ctr"/>
            <a:r>
              <a:rPr lang="en-US" altLang="zh-CN" sz="3600" b="1" dirty="0">
                <a:latin typeface="Minion Pro Capt" panose="02040503050201020203" pitchFamily="18" charset="0"/>
              </a:rPr>
              <a:t>Shape</a:t>
            </a:r>
            <a:r>
              <a:rPr lang="zh-CN" altLang="en-US" sz="3600" b="1" dirty="0">
                <a:latin typeface="Minion Pro Capt" panose="02040503050201020203" pitchFamily="18" charset="0"/>
              </a:rPr>
              <a:t> </a:t>
            </a:r>
            <a:r>
              <a:rPr lang="en-US" altLang="zh-CN" sz="3600" b="1" dirty="0">
                <a:latin typeface="Minion Pro Capt" panose="02040503050201020203" pitchFamily="18" charset="0"/>
              </a:rPr>
              <a:t>Adaptor:</a:t>
            </a:r>
            <a:r>
              <a:rPr lang="zh-CN" altLang="en-US" sz="3600" b="1" dirty="0">
                <a:latin typeface="Minion Pro Capt" panose="02040503050201020203" pitchFamily="18" charset="0"/>
              </a:rPr>
              <a:t> </a:t>
            </a:r>
            <a:endParaRPr lang="en-GB" altLang="zh-CN" sz="3600" b="1" dirty="0">
              <a:latin typeface="Minion Pro Capt" panose="02040503050201020203" pitchFamily="18" charset="0"/>
            </a:endParaRPr>
          </a:p>
          <a:p>
            <a:pPr algn="ctr"/>
            <a:r>
              <a:rPr lang="en-US" altLang="zh-CN" sz="3600" b="1" dirty="0">
                <a:latin typeface="Minion Pro Capt" panose="02040503050201020203" pitchFamily="18" charset="0"/>
              </a:rPr>
              <a:t>A</a:t>
            </a:r>
            <a:r>
              <a:rPr lang="zh-CN" altLang="en-US" sz="3600" b="1" dirty="0">
                <a:latin typeface="Minion Pro Capt" panose="02040503050201020203" pitchFamily="18" charset="0"/>
              </a:rPr>
              <a:t> </a:t>
            </a:r>
            <a:r>
              <a:rPr lang="en-US" altLang="zh-CN" sz="3600" b="1" dirty="0">
                <a:latin typeface="Minion Pro Capt" panose="02040503050201020203" pitchFamily="18" charset="0"/>
              </a:rPr>
              <a:t>Learnable</a:t>
            </a:r>
            <a:r>
              <a:rPr lang="zh-CN" altLang="en-US" sz="3600" b="1" dirty="0">
                <a:latin typeface="Minion Pro Capt" panose="02040503050201020203" pitchFamily="18" charset="0"/>
              </a:rPr>
              <a:t> </a:t>
            </a:r>
            <a:r>
              <a:rPr lang="en-US" altLang="zh-CN" sz="3600" b="1" dirty="0">
                <a:latin typeface="Minion Pro Capt" panose="02040503050201020203" pitchFamily="18" charset="0"/>
              </a:rPr>
              <a:t>Resizing</a:t>
            </a:r>
            <a:r>
              <a:rPr lang="zh-CN" altLang="en-US" sz="3600" b="1" dirty="0">
                <a:latin typeface="Minion Pro Capt" panose="02040503050201020203" pitchFamily="18" charset="0"/>
              </a:rPr>
              <a:t> </a:t>
            </a:r>
            <a:r>
              <a:rPr lang="en-US" altLang="zh-CN" sz="3600" b="1" dirty="0">
                <a:latin typeface="Minion Pro Capt" panose="02040503050201020203" pitchFamily="18" charset="0"/>
              </a:rPr>
              <a:t>Module</a:t>
            </a:r>
          </a:p>
          <a:p>
            <a:pPr algn="ctr"/>
            <a:endParaRPr lang="en-US" altLang="zh-CN" sz="3600" dirty="0">
              <a:latin typeface="Minion Pro Capt" panose="02040503050201020203" pitchFamily="18" charset="0"/>
            </a:endParaRPr>
          </a:p>
          <a:p>
            <a:pPr algn="ctr"/>
            <a:r>
              <a:rPr lang="en-GB" sz="2400" dirty="0">
                <a:latin typeface="Minion Pro Capt" panose="02040503050201020203" pitchFamily="18" charset="0"/>
              </a:rPr>
              <a:t>Shikun Liu</a:t>
            </a:r>
            <a:r>
              <a:rPr lang="en-US" altLang="zh-CN" sz="2400" baseline="30000" dirty="0">
                <a:latin typeface="Minion Pro Capt" panose="02040503050201020203" pitchFamily="18" charset="0"/>
              </a:rPr>
              <a:t>1</a:t>
            </a:r>
            <a:r>
              <a:rPr lang="en-US" altLang="zh-CN" sz="2400" dirty="0">
                <a:latin typeface="Minion Pro Capt" panose="02040503050201020203" pitchFamily="18" charset="0"/>
              </a:rPr>
              <a:t>,</a:t>
            </a:r>
            <a:r>
              <a:rPr lang="zh-CN" altLang="en-US" sz="2400" dirty="0">
                <a:latin typeface="Minion Pro Capt" panose="02040503050201020203" pitchFamily="18" charset="0"/>
              </a:rPr>
              <a:t> </a:t>
            </a:r>
            <a:r>
              <a:rPr lang="en-GB" sz="2400" dirty="0" err="1">
                <a:latin typeface="Minion Pro Capt" panose="02040503050201020203" pitchFamily="18" charset="0"/>
              </a:rPr>
              <a:t>Zhe</a:t>
            </a:r>
            <a:r>
              <a:rPr lang="en-GB" sz="2400" dirty="0">
                <a:latin typeface="Minion Pro Capt" panose="02040503050201020203" pitchFamily="18" charset="0"/>
              </a:rPr>
              <a:t> Lin</a:t>
            </a:r>
            <a:r>
              <a:rPr lang="en-US" altLang="zh-CN" sz="2400" baseline="30000" dirty="0">
                <a:latin typeface="Minion Pro Capt" panose="02040503050201020203" pitchFamily="18" charset="0"/>
              </a:rPr>
              <a:t>2</a:t>
            </a:r>
            <a:r>
              <a:rPr lang="en-US" altLang="zh-CN" sz="2400" dirty="0">
                <a:latin typeface="Minion Pro Capt" panose="02040503050201020203" pitchFamily="18" charset="0"/>
              </a:rPr>
              <a:t>,</a:t>
            </a:r>
            <a:r>
              <a:rPr lang="zh-CN" altLang="en-US" sz="2400" dirty="0">
                <a:latin typeface="Minion Pro Capt" panose="02040503050201020203" pitchFamily="18" charset="0"/>
              </a:rPr>
              <a:t> </a:t>
            </a:r>
            <a:r>
              <a:rPr lang="en-GB" sz="2400" dirty="0">
                <a:latin typeface="Minion Pro Capt" panose="02040503050201020203" pitchFamily="18" charset="0"/>
              </a:rPr>
              <a:t>Yilin Wang</a:t>
            </a:r>
            <a:r>
              <a:rPr lang="en-US" altLang="zh-CN" sz="2400" baseline="30000" dirty="0">
                <a:latin typeface="Minion Pro Capt" panose="02040503050201020203" pitchFamily="18" charset="0"/>
              </a:rPr>
              <a:t>2</a:t>
            </a:r>
            <a:r>
              <a:rPr lang="en-US" altLang="zh-CN" sz="2400" dirty="0">
                <a:latin typeface="Minion Pro Capt" panose="02040503050201020203" pitchFamily="18" charset="0"/>
              </a:rPr>
              <a:t>,</a:t>
            </a:r>
            <a:r>
              <a:rPr lang="en-GB" sz="2400" dirty="0">
                <a:latin typeface="Minion Pro Capt" panose="02040503050201020203" pitchFamily="18" charset="0"/>
              </a:rPr>
              <a:t> </a:t>
            </a:r>
            <a:r>
              <a:rPr lang="en-GB" sz="2400" dirty="0" err="1">
                <a:latin typeface="Minion Pro Capt" panose="02040503050201020203" pitchFamily="18" charset="0"/>
              </a:rPr>
              <a:t>Jianming</a:t>
            </a:r>
            <a:r>
              <a:rPr lang="zh-CN" altLang="en-US" sz="2400" dirty="0">
                <a:latin typeface="Minion Pro Capt" panose="02040503050201020203" pitchFamily="18" charset="0"/>
              </a:rPr>
              <a:t> </a:t>
            </a:r>
            <a:r>
              <a:rPr lang="en-GB" sz="2400" dirty="0">
                <a:latin typeface="Minion Pro Capt" panose="02040503050201020203" pitchFamily="18" charset="0"/>
              </a:rPr>
              <a:t>Zhang</a:t>
            </a:r>
            <a:r>
              <a:rPr lang="en-US" altLang="zh-CN" sz="2400" baseline="30000" dirty="0">
                <a:latin typeface="Minion Pro Capt" panose="02040503050201020203" pitchFamily="18" charset="0"/>
              </a:rPr>
              <a:t>2</a:t>
            </a:r>
            <a:r>
              <a:rPr lang="en-US" altLang="zh-CN" sz="2400" dirty="0">
                <a:latin typeface="Minion Pro Capt" panose="02040503050201020203" pitchFamily="18" charset="0"/>
              </a:rPr>
              <a:t>,</a:t>
            </a:r>
            <a:r>
              <a:rPr lang="zh-CN" altLang="en-US" sz="2400" dirty="0">
                <a:latin typeface="Minion Pro Capt" panose="02040503050201020203" pitchFamily="18" charset="0"/>
              </a:rPr>
              <a:t> </a:t>
            </a:r>
            <a:r>
              <a:rPr lang="en-GB" sz="2400" dirty="0">
                <a:latin typeface="Minion Pro Capt" panose="02040503050201020203" pitchFamily="18" charset="0"/>
              </a:rPr>
              <a:t>Federico </a:t>
            </a:r>
            <a:r>
              <a:rPr lang="en-GB" sz="2400" dirty="0" err="1">
                <a:latin typeface="Minion Pro Capt" panose="02040503050201020203" pitchFamily="18" charset="0"/>
              </a:rPr>
              <a:t>Perazzi</a:t>
            </a:r>
            <a:r>
              <a:rPr lang="en-US" altLang="zh-CN" sz="2400" baseline="30000" dirty="0">
                <a:latin typeface="Minion Pro Capt" panose="02040503050201020203" pitchFamily="18" charset="0"/>
              </a:rPr>
              <a:t>2</a:t>
            </a:r>
            <a:r>
              <a:rPr lang="en-US" altLang="zh-CN" sz="2400" dirty="0">
                <a:latin typeface="Minion Pro Capt" panose="02040503050201020203" pitchFamily="18" charset="0"/>
              </a:rPr>
              <a:t>,</a:t>
            </a:r>
            <a:r>
              <a:rPr lang="zh-CN" altLang="en-US" sz="2400" dirty="0">
                <a:latin typeface="Minion Pro Capt" panose="02040503050201020203" pitchFamily="18" charset="0"/>
              </a:rPr>
              <a:t> </a:t>
            </a:r>
            <a:r>
              <a:rPr lang="en-US" altLang="zh-CN" sz="2400" dirty="0">
                <a:latin typeface="Minion Pro Capt" panose="02040503050201020203" pitchFamily="18" charset="0"/>
              </a:rPr>
              <a:t>and</a:t>
            </a:r>
            <a:r>
              <a:rPr lang="zh-CN" altLang="en-US" sz="2400" dirty="0">
                <a:latin typeface="Minion Pro Capt" panose="02040503050201020203" pitchFamily="18" charset="0"/>
              </a:rPr>
              <a:t> </a:t>
            </a:r>
            <a:r>
              <a:rPr lang="en-GB" sz="2400" dirty="0">
                <a:latin typeface="Minion Pro Capt" panose="02040503050201020203" pitchFamily="18" charset="0"/>
              </a:rPr>
              <a:t>Edward Johns</a:t>
            </a:r>
            <a:r>
              <a:rPr lang="en-US" altLang="zh-CN" sz="2400" baseline="30000" dirty="0">
                <a:latin typeface="Minion Pro Capt" panose="02040503050201020203" pitchFamily="18" charset="0"/>
              </a:rPr>
              <a:t>1</a:t>
            </a:r>
            <a:endParaRPr lang="en-GB" sz="2400" dirty="0">
              <a:latin typeface="Minion Pro Capt" panose="02040503050201020203" pitchFamily="18" charset="0"/>
            </a:endParaRPr>
          </a:p>
        </p:txBody>
      </p:sp>
      <p:pic>
        <p:nvPicPr>
          <p:cNvPr id="14" name="Picture 13">
            <a:extLst>
              <a:ext uri="{FF2B5EF4-FFF2-40B4-BE49-F238E27FC236}">
                <a16:creationId xmlns:a16="http://schemas.microsoft.com/office/drawing/2014/main" id="{E9B0F116-4E39-914F-822E-096F31B8C767}"/>
              </a:ext>
            </a:extLst>
          </p:cNvPr>
          <p:cNvPicPr>
            <a:picLocks noChangeAspect="1"/>
          </p:cNvPicPr>
          <p:nvPr/>
        </p:nvPicPr>
        <p:blipFill>
          <a:blip r:embed="rId5"/>
          <a:stretch>
            <a:fillRect/>
          </a:stretch>
        </p:blipFill>
        <p:spPr>
          <a:xfrm>
            <a:off x="832567" y="3954035"/>
            <a:ext cx="3151828" cy="829869"/>
          </a:xfrm>
          <a:prstGeom prst="rect">
            <a:avLst/>
          </a:prstGeom>
        </p:spPr>
      </p:pic>
      <p:pic>
        <p:nvPicPr>
          <p:cNvPr id="2" name="Picture 1">
            <a:extLst>
              <a:ext uri="{FF2B5EF4-FFF2-40B4-BE49-F238E27FC236}">
                <a16:creationId xmlns:a16="http://schemas.microsoft.com/office/drawing/2014/main" id="{AB7AEAF0-B6CD-9641-A915-B3D6884A4B3A}"/>
              </a:ext>
            </a:extLst>
          </p:cNvPr>
          <p:cNvPicPr>
            <a:picLocks noChangeAspect="1"/>
          </p:cNvPicPr>
          <p:nvPr/>
        </p:nvPicPr>
        <p:blipFill>
          <a:blip r:embed="rId6"/>
          <a:stretch>
            <a:fillRect/>
          </a:stretch>
        </p:blipFill>
        <p:spPr>
          <a:xfrm>
            <a:off x="7201966" y="4879180"/>
            <a:ext cx="1981696" cy="1978820"/>
          </a:xfrm>
          <a:prstGeom prst="rect">
            <a:avLst/>
          </a:prstGeom>
        </p:spPr>
      </p:pic>
      <p:sp>
        <p:nvSpPr>
          <p:cNvPr id="3" name="TextBox 2">
            <a:extLst>
              <a:ext uri="{FF2B5EF4-FFF2-40B4-BE49-F238E27FC236}">
                <a16:creationId xmlns:a16="http://schemas.microsoft.com/office/drawing/2014/main" id="{13A9B8A8-1E58-484D-93F7-4B3324AD485C}"/>
              </a:ext>
            </a:extLst>
          </p:cNvPr>
          <p:cNvSpPr txBox="1"/>
          <p:nvPr/>
        </p:nvSpPr>
        <p:spPr>
          <a:xfrm>
            <a:off x="390620" y="3723204"/>
            <a:ext cx="335348" cy="461665"/>
          </a:xfrm>
          <a:prstGeom prst="rect">
            <a:avLst/>
          </a:prstGeom>
          <a:noFill/>
        </p:spPr>
        <p:txBody>
          <a:bodyPr wrap="none" rtlCol="0">
            <a:spAutoFit/>
          </a:bodyPr>
          <a:lstStyle/>
          <a:p>
            <a:r>
              <a:rPr lang="en-US" altLang="zh-CN" sz="2400" dirty="0">
                <a:latin typeface="Minion Pro Capt" panose="02040503050201020203" pitchFamily="18" charset="0"/>
              </a:rPr>
              <a:t>1</a:t>
            </a:r>
            <a:endParaRPr lang="en-GB" dirty="0">
              <a:latin typeface="Minion Pro Capt" panose="02040503050201020203" pitchFamily="18" charset="0"/>
            </a:endParaRPr>
          </a:p>
        </p:txBody>
      </p:sp>
      <p:sp>
        <p:nvSpPr>
          <p:cNvPr id="7" name="TextBox 6">
            <a:extLst>
              <a:ext uri="{FF2B5EF4-FFF2-40B4-BE49-F238E27FC236}">
                <a16:creationId xmlns:a16="http://schemas.microsoft.com/office/drawing/2014/main" id="{26C2DA4E-12E6-3F41-965E-DBC6E890A8D1}"/>
              </a:ext>
            </a:extLst>
          </p:cNvPr>
          <p:cNvSpPr txBox="1"/>
          <p:nvPr/>
        </p:nvSpPr>
        <p:spPr>
          <a:xfrm>
            <a:off x="5094475" y="3692426"/>
            <a:ext cx="335348" cy="461665"/>
          </a:xfrm>
          <a:prstGeom prst="rect">
            <a:avLst/>
          </a:prstGeom>
          <a:noFill/>
        </p:spPr>
        <p:txBody>
          <a:bodyPr wrap="none" rtlCol="0">
            <a:spAutoFit/>
          </a:bodyPr>
          <a:lstStyle/>
          <a:p>
            <a:r>
              <a:rPr lang="en-US" altLang="zh-CN" sz="2400" dirty="0">
                <a:latin typeface="Minion Pro Capt" panose="02040503050201020203" pitchFamily="18" charset="0"/>
              </a:rPr>
              <a:t>2</a:t>
            </a:r>
            <a:endParaRPr lang="en-GB" dirty="0">
              <a:latin typeface="Minion Pro Capt" panose="02040503050201020203" pitchFamily="18" charset="0"/>
            </a:endParaRPr>
          </a:p>
        </p:txBody>
      </p:sp>
      <p:pic>
        <p:nvPicPr>
          <p:cNvPr id="4" name="Picture 3">
            <a:extLst>
              <a:ext uri="{FF2B5EF4-FFF2-40B4-BE49-F238E27FC236}">
                <a16:creationId xmlns:a16="http://schemas.microsoft.com/office/drawing/2014/main" id="{6DD41BB5-EA22-EB4D-BB4C-698764C58734}"/>
              </a:ext>
            </a:extLst>
          </p:cNvPr>
          <p:cNvPicPr>
            <a:picLocks noChangeAspect="1"/>
          </p:cNvPicPr>
          <p:nvPr/>
        </p:nvPicPr>
        <p:blipFill>
          <a:blip r:embed="rId7"/>
          <a:stretch>
            <a:fillRect/>
          </a:stretch>
        </p:blipFill>
        <p:spPr>
          <a:xfrm>
            <a:off x="5540663" y="3954036"/>
            <a:ext cx="3268718" cy="849867"/>
          </a:xfrm>
          <a:prstGeom prst="rect">
            <a:avLst/>
          </a:prstGeom>
        </p:spPr>
      </p:pic>
    </p:spTree>
    <p:extLst>
      <p:ext uri="{BB962C8B-B14F-4D97-AF65-F5344CB8AC3E}">
        <p14:creationId xmlns:p14="http://schemas.microsoft.com/office/powerpoint/2010/main" val="880291132"/>
      </p:ext>
    </p:extLst>
  </p:cSld>
  <p:clrMapOvr>
    <a:masterClrMapping/>
  </p:clrMapOvr>
  <mc:AlternateContent xmlns:mc="http://schemas.openxmlformats.org/markup-compatibility/2006" xmlns:p14="http://schemas.microsoft.com/office/powerpoint/2010/main">
    <mc:Choice Requires="p14">
      <p:transition spd="slow" p14:dur="2000" advTm="11409"/>
    </mc:Choice>
    <mc:Fallback xmlns="">
      <p:transition spd="slow" advTm="11409"/>
    </mc:Fallback>
  </mc:AlternateContent>
  <p:extLst>
    <p:ext uri="{E180D4A7-C9FB-4DFB-919C-405C955672EB}">
      <p14:showEvtLst xmlns:p14="http://schemas.microsoft.com/office/powerpoint/2010/main">
        <p14:playEvt time="2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301E-553F-FB4A-B04B-C611ACAA5406}"/>
              </a:ext>
            </a:extLst>
          </p:cNvPr>
          <p:cNvSpPr>
            <a:spLocks noGrp="1"/>
          </p:cNvSpPr>
          <p:nvPr>
            <p:ph type="title"/>
          </p:nvPr>
        </p:nvSpPr>
        <p:spPr>
          <a:xfrm>
            <a:off x="628650" y="466724"/>
            <a:ext cx="7886700" cy="1325563"/>
          </a:xfrm>
        </p:spPr>
        <p:txBody>
          <a:bodyPr>
            <a:normAutofit fontScale="90000"/>
          </a:bodyPr>
          <a:lstStyle/>
          <a:p>
            <a:pPr>
              <a:lnSpc>
                <a:spcPct val="100000"/>
              </a:lnSpc>
            </a:pPr>
            <a:r>
              <a:rPr lang="en-US" altLang="zh-CN" sz="3600" i="1" dirty="0">
                <a:latin typeface="Minion Pro Capt" panose="02040503050201020203" pitchFamily="18" charset="0"/>
              </a:rPr>
              <a:t>More</a:t>
            </a:r>
            <a:r>
              <a:rPr lang="zh-CN" altLang="en-US" sz="3600" i="1" dirty="0">
                <a:latin typeface="Minion Pro Capt" panose="02040503050201020203" pitchFamily="18" charset="0"/>
              </a:rPr>
              <a:t> </a:t>
            </a:r>
            <a:r>
              <a:rPr lang="en-US" altLang="zh-CN" sz="3600" i="1" dirty="0">
                <a:latin typeface="Minion Pro Capt" panose="02040503050201020203" pitchFamily="18" charset="0"/>
              </a:rPr>
              <a:t>applications:</a:t>
            </a:r>
            <a:r>
              <a:rPr lang="zh-CN" altLang="en-US" sz="3600" i="1" dirty="0">
                <a:latin typeface="Minion Pro Capt" panose="02040503050201020203" pitchFamily="18" charset="0"/>
              </a:rPr>
              <a:t> </a:t>
            </a:r>
            <a:br>
              <a:rPr lang="en-GB" altLang="zh-CN" sz="3200" i="1" dirty="0">
                <a:latin typeface="Minion Pro Capt" panose="02040503050201020203" pitchFamily="18" charset="0"/>
              </a:rPr>
            </a:br>
            <a:r>
              <a:rPr lang="en-US" altLang="zh-CN" sz="3200" i="1" dirty="0">
                <a:latin typeface="Minion Pro Capt" panose="02040503050201020203" pitchFamily="18" charset="0"/>
              </a:rPr>
              <a:t>Automated</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Shape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Compression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t>
            </a:r>
            <a:r>
              <a:rPr lang="en-US" altLang="zh-CN" sz="3200" i="1" dirty="0" err="1">
                <a:latin typeface="Minion Pro Capt" panose="02040503050201020203" pitchFamily="18" charset="0"/>
              </a:rPr>
              <a:t>AutoSC</a:t>
            </a:r>
            <a:r>
              <a:rPr lang="en-US" altLang="zh-CN" sz="3200" i="1" dirty="0">
                <a:latin typeface="Minion Pro Capt" panose="02040503050201020203" pitchFamily="18" charset="0"/>
              </a:rPr>
              <a:t>)</a:t>
            </a:r>
            <a:br>
              <a:rPr lang="en-US" altLang="zh-CN" sz="3200" dirty="0">
                <a:latin typeface="Minion Pro Capt" panose="02040503050201020203" pitchFamily="18" charset="0"/>
              </a:rPr>
            </a:br>
            <a:endParaRPr lang="en-GB" sz="3200" i="1" dirty="0">
              <a:latin typeface="Minion Pro Capt" panose="02040503050201020203" pitchFamily="18" charset="0"/>
            </a:endParaRPr>
          </a:p>
        </p:txBody>
      </p:sp>
      <p:sp>
        <p:nvSpPr>
          <p:cNvPr id="3" name="Content Placeholder 2">
            <a:extLst>
              <a:ext uri="{FF2B5EF4-FFF2-40B4-BE49-F238E27FC236}">
                <a16:creationId xmlns:a16="http://schemas.microsoft.com/office/drawing/2014/main" id="{76B761AC-B7F3-8742-8A10-0057FA7CE276}"/>
              </a:ext>
            </a:extLst>
          </p:cNvPr>
          <p:cNvSpPr>
            <a:spLocks noGrp="1"/>
          </p:cNvSpPr>
          <p:nvPr>
            <p:ph idx="1"/>
          </p:nvPr>
        </p:nvSpPr>
        <p:spPr>
          <a:xfrm>
            <a:off x="628650" y="1694993"/>
            <a:ext cx="7886700" cy="4351338"/>
          </a:xfrm>
        </p:spPr>
        <p:txBody>
          <a:bodyPr>
            <a:normAutofit/>
          </a:bodyPr>
          <a:lstStyle/>
          <a:p>
            <a:r>
              <a:rPr lang="en-US" altLang="zh-CN" sz="2000" dirty="0">
                <a:latin typeface="Minion Pro Capt" panose="02040503050201020203" pitchFamily="18" charset="0"/>
              </a:rPr>
              <a:t>Attach</a:t>
            </a:r>
            <a:r>
              <a:rPr lang="zh-CN" altLang="en-US" sz="2000" dirty="0">
                <a:latin typeface="Minion Pro Capt" panose="02040503050201020203" pitchFamily="18" charset="0"/>
              </a:rPr>
              <a:t> </a:t>
            </a:r>
            <a:r>
              <a:rPr lang="en-US" altLang="zh-CN" sz="2000" dirty="0">
                <a:latin typeface="Minion Pro Capt" panose="02040503050201020203" pitchFamily="18" charset="0"/>
              </a:rPr>
              <a:t>down-sampling</a:t>
            </a:r>
            <a:r>
              <a:rPr lang="zh-CN" altLang="en-US" sz="2000" dirty="0">
                <a:latin typeface="Minion Pro Capt" panose="02040503050201020203" pitchFamily="18" charset="0"/>
              </a:rPr>
              <a:t> </a:t>
            </a:r>
            <a:r>
              <a:rPr lang="en-US" altLang="zh-CN" sz="2000" dirty="0">
                <a:latin typeface="Minion Pro Capt" panose="02040503050201020203" pitchFamily="18" charset="0"/>
              </a:rPr>
              <a:t>shape</a:t>
            </a:r>
            <a:r>
              <a:rPr lang="zh-CN" altLang="en-US" sz="2000" dirty="0">
                <a:latin typeface="Minion Pro Capt" panose="02040503050201020203" pitchFamily="18" charset="0"/>
              </a:rPr>
              <a:t> </a:t>
            </a:r>
            <a:r>
              <a:rPr lang="en-US" altLang="zh-CN" sz="2000" dirty="0">
                <a:latin typeface="Minion Pro Capt" panose="02040503050201020203" pitchFamily="18" charset="0"/>
              </a:rPr>
              <a:t>adaptors</a:t>
            </a:r>
            <a:r>
              <a:rPr lang="zh-CN" altLang="en-US" sz="2000" dirty="0">
                <a:latin typeface="Minion Pro Capt" panose="02040503050201020203" pitchFamily="18" charset="0"/>
              </a:rPr>
              <a:t> </a:t>
            </a:r>
            <a:r>
              <a:rPr lang="en-US" altLang="zh-CN" sz="2000" dirty="0">
                <a:latin typeface="Minion Pro Capt" panose="02040503050201020203" pitchFamily="18" charset="0"/>
              </a:rPr>
              <a:t>on</a:t>
            </a:r>
            <a:r>
              <a:rPr lang="zh-CN" altLang="en-US" sz="2000" dirty="0">
                <a:latin typeface="Minion Pro Capt" panose="02040503050201020203" pitchFamily="18" charset="0"/>
              </a:rPr>
              <a:t> </a:t>
            </a:r>
            <a:r>
              <a:rPr lang="en-US" altLang="zh-CN" sz="2000" dirty="0">
                <a:latin typeface="Minion Pro Capt" panose="02040503050201020203" pitchFamily="18" charset="0"/>
              </a:rPr>
              <a:t>human-designed</a:t>
            </a:r>
            <a:r>
              <a:rPr lang="zh-CN" altLang="en-US" sz="2000" dirty="0">
                <a:latin typeface="Minion Pro Capt" panose="02040503050201020203" pitchFamily="18" charset="0"/>
              </a:rPr>
              <a:t> </a:t>
            </a:r>
            <a:r>
              <a:rPr lang="en-US" altLang="zh-CN" sz="2000" dirty="0">
                <a:latin typeface="Minion Pro Capt" panose="02040503050201020203" pitchFamily="18" charset="0"/>
              </a:rPr>
              <a:t>networks</a:t>
            </a:r>
            <a:r>
              <a:rPr lang="zh-CN" altLang="en-US" sz="2000" dirty="0">
                <a:latin typeface="Minion Pro Capt" panose="02040503050201020203" pitchFamily="18" charset="0"/>
              </a:rPr>
              <a:t> </a:t>
            </a:r>
            <a:r>
              <a:rPr lang="en-US" altLang="zh-CN" sz="2000" i="1" dirty="0">
                <a:latin typeface="Minion Pro Capt" panose="02040503050201020203" pitchFamily="18" charset="0"/>
              </a:rPr>
              <a:t>without</a:t>
            </a:r>
            <a:r>
              <a:rPr lang="zh-CN" altLang="en-US" sz="2000" dirty="0">
                <a:latin typeface="Minion Pro Capt" panose="02040503050201020203" pitchFamily="18" charset="0"/>
              </a:rPr>
              <a:t> </a:t>
            </a:r>
            <a:r>
              <a:rPr lang="en-US" altLang="zh-CN" sz="2000" dirty="0">
                <a:latin typeface="Minion Pro Capt" panose="02040503050201020203" pitchFamily="18" charset="0"/>
              </a:rPr>
              <a:t>removing</a:t>
            </a:r>
            <a:r>
              <a:rPr lang="zh-CN" altLang="en-US" sz="2000" dirty="0">
                <a:latin typeface="Minion Pro Capt" panose="02040503050201020203" pitchFamily="18" charset="0"/>
              </a:rPr>
              <a:t> </a:t>
            </a:r>
            <a:r>
              <a:rPr lang="en-US" altLang="zh-CN" sz="2000" dirty="0">
                <a:latin typeface="Minion Pro Capt" panose="02040503050201020203" pitchFamily="18" charset="0"/>
              </a:rPr>
              <a:t>the</a:t>
            </a:r>
            <a:r>
              <a:rPr lang="zh-CN" altLang="en-US" sz="2000" dirty="0">
                <a:latin typeface="Minion Pro Capt" panose="02040503050201020203" pitchFamily="18" charset="0"/>
              </a:rPr>
              <a:t> </a:t>
            </a:r>
            <a:r>
              <a:rPr lang="en-US" altLang="zh-CN" sz="2000" dirty="0">
                <a:latin typeface="Minion Pro Capt" panose="02040503050201020203" pitchFamily="18" charset="0"/>
              </a:rPr>
              <a:t>original</a:t>
            </a:r>
            <a:r>
              <a:rPr lang="zh-CN" altLang="en-US" sz="2000" dirty="0">
                <a:latin typeface="Minion Pro Capt" panose="02040503050201020203" pitchFamily="18" charset="0"/>
              </a:rPr>
              <a:t> </a:t>
            </a:r>
            <a:r>
              <a:rPr lang="en-US" altLang="zh-CN" sz="2000" dirty="0">
                <a:latin typeface="Minion Pro Capt" panose="02040503050201020203" pitchFamily="18" charset="0"/>
              </a:rPr>
              <a:t>resizing</a:t>
            </a:r>
            <a:r>
              <a:rPr lang="zh-CN" altLang="en-US" sz="2000" dirty="0">
                <a:latin typeface="Minion Pro Capt" panose="02040503050201020203" pitchFamily="18" charset="0"/>
              </a:rPr>
              <a:t> </a:t>
            </a:r>
            <a:r>
              <a:rPr lang="en-US" altLang="zh-CN" sz="2000" dirty="0">
                <a:latin typeface="Minion Pro Capt" panose="02040503050201020203" pitchFamily="18" charset="0"/>
              </a:rPr>
              <a:t>layers.</a:t>
            </a:r>
            <a:r>
              <a:rPr lang="zh-CN" altLang="en-US" sz="2000" dirty="0">
                <a:latin typeface="Minion Pro Capt" panose="02040503050201020203" pitchFamily="18" charset="0"/>
              </a:rPr>
              <a:t> </a:t>
            </a:r>
            <a:endParaRPr lang="en-GB" altLang="zh-CN" sz="2000" dirty="0">
              <a:latin typeface="Minion Pro Capt" panose="02040503050201020203" pitchFamily="18" charset="0"/>
            </a:endParaRPr>
          </a:p>
          <a:p>
            <a:r>
              <a:rPr lang="en-US" altLang="zh-CN" sz="2000" dirty="0">
                <a:latin typeface="Minion Pro Capt" panose="02040503050201020203" pitchFamily="18" charset="0"/>
              </a:rPr>
              <a:t>Initialize</a:t>
            </a:r>
            <a:r>
              <a:rPr lang="zh-CN" altLang="en-US" sz="2000" dirty="0">
                <a:latin typeface="Minion Pro Capt" panose="02040503050201020203" pitchFamily="18" charset="0"/>
              </a:rPr>
              <a:t> </a:t>
            </a:r>
            <a:r>
              <a:rPr lang="en-US" altLang="zh-CN" sz="2000" dirty="0">
                <a:latin typeface="Minion Pro Capt" panose="02040503050201020203" pitchFamily="18" charset="0"/>
              </a:rPr>
              <a:t>sha</a:t>
            </a:r>
            <a:r>
              <a:rPr lang="en-GB" sz="2000" dirty="0">
                <a:latin typeface="Minion Pro Capt" panose="02040503050201020203" pitchFamily="18" charset="0"/>
              </a:rPr>
              <a:t>pe adaptors so that the network shape is </a:t>
            </a:r>
            <a:r>
              <a:rPr lang="en-GB" sz="2000" i="1" dirty="0">
                <a:latin typeface="Minion Pro Capt" panose="02040503050201020203" pitchFamily="18" charset="0"/>
              </a:rPr>
              <a:t>identical</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(r</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1)</a:t>
            </a:r>
            <a:r>
              <a:rPr lang="en-GB" sz="2000" dirty="0">
                <a:latin typeface="Minion Pro Capt" panose="02040503050201020203" pitchFamily="18" charset="0"/>
              </a:rPr>
              <a:t> to the human-designed architecture</a:t>
            </a:r>
            <a:r>
              <a:rPr lang="en-US" altLang="zh-CN" sz="2000" dirty="0">
                <a:latin typeface="Minion Pro Capt" panose="02040503050201020203" pitchFamily="18" charset="0"/>
              </a:rPr>
              <a:t>.</a:t>
            </a:r>
            <a:endParaRPr lang="en-GB" sz="2000" dirty="0">
              <a:latin typeface="Minion Pro Capt" panose="02040503050201020203" pitchFamily="18" charset="0"/>
            </a:endParaRPr>
          </a:p>
          <a:p>
            <a:pPr marL="0" indent="0">
              <a:buNone/>
            </a:pPr>
            <a:endParaRPr lang="en-GB" sz="2400" dirty="0">
              <a:latin typeface="Minion Pro Capt" panose="02040503050201020203" pitchFamily="18" charset="0"/>
            </a:endParaRPr>
          </a:p>
        </p:txBody>
      </p:sp>
      <p:pic>
        <p:nvPicPr>
          <p:cNvPr id="4" name="Picture 3">
            <a:extLst>
              <a:ext uri="{FF2B5EF4-FFF2-40B4-BE49-F238E27FC236}">
                <a16:creationId xmlns:a16="http://schemas.microsoft.com/office/drawing/2014/main" id="{5BA1F9AB-B895-1346-966A-63D0C8699D34}"/>
              </a:ext>
            </a:extLst>
          </p:cNvPr>
          <p:cNvPicPr>
            <a:picLocks noChangeAspect="1"/>
          </p:cNvPicPr>
          <p:nvPr/>
        </p:nvPicPr>
        <p:blipFill>
          <a:blip r:embed="rId3"/>
          <a:stretch>
            <a:fillRect/>
          </a:stretch>
        </p:blipFill>
        <p:spPr>
          <a:xfrm>
            <a:off x="628650" y="3429000"/>
            <a:ext cx="8084457" cy="2107206"/>
          </a:xfrm>
          <a:prstGeom prst="rect">
            <a:avLst/>
          </a:prstGeom>
        </p:spPr>
      </p:pic>
    </p:spTree>
    <p:extLst>
      <p:ext uri="{BB962C8B-B14F-4D97-AF65-F5344CB8AC3E}">
        <p14:creationId xmlns:p14="http://schemas.microsoft.com/office/powerpoint/2010/main" val="3797890561"/>
      </p:ext>
    </p:extLst>
  </p:cSld>
  <p:clrMapOvr>
    <a:masterClrMapping/>
  </p:clrMapOvr>
  <mc:AlternateContent xmlns:mc="http://schemas.openxmlformats.org/markup-compatibility/2006" xmlns:p14="http://schemas.microsoft.com/office/powerpoint/2010/main">
    <mc:Choice Requires="p14">
      <p:transition spd="slow" p14:dur="2000" advTm="61078"/>
    </mc:Choice>
    <mc:Fallback xmlns="">
      <p:transition spd="slow" advTm="6107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301E-553F-FB4A-B04B-C611ACAA5406}"/>
              </a:ext>
            </a:extLst>
          </p:cNvPr>
          <p:cNvSpPr>
            <a:spLocks noGrp="1"/>
          </p:cNvSpPr>
          <p:nvPr>
            <p:ph type="title"/>
          </p:nvPr>
        </p:nvSpPr>
        <p:spPr>
          <a:xfrm>
            <a:off x="628650" y="466724"/>
            <a:ext cx="7886700" cy="1325563"/>
          </a:xfrm>
        </p:spPr>
        <p:txBody>
          <a:bodyPr>
            <a:normAutofit fontScale="90000"/>
          </a:bodyPr>
          <a:lstStyle/>
          <a:p>
            <a:pPr>
              <a:lnSpc>
                <a:spcPct val="100000"/>
              </a:lnSpc>
            </a:pPr>
            <a:r>
              <a:rPr lang="en-US" altLang="zh-CN" sz="3600" i="1" dirty="0">
                <a:latin typeface="Minion Pro Capt" panose="02040503050201020203" pitchFamily="18" charset="0"/>
              </a:rPr>
              <a:t>More</a:t>
            </a:r>
            <a:r>
              <a:rPr lang="zh-CN" altLang="en-US" sz="3600" i="1" dirty="0">
                <a:latin typeface="Minion Pro Capt" panose="02040503050201020203" pitchFamily="18" charset="0"/>
              </a:rPr>
              <a:t> </a:t>
            </a:r>
            <a:r>
              <a:rPr lang="en-US" altLang="zh-CN" sz="3600" i="1" dirty="0">
                <a:latin typeface="Minion Pro Capt" panose="02040503050201020203" pitchFamily="18" charset="0"/>
              </a:rPr>
              <a:t>applications:</a:t>
            </a:r>
            <a:r>
              <a:rPr lang="zh-CN" altLang="en-US" sz="3600" i="1" dirty="0">
                <a:latin typeface="Minion Pro Capt" panose="02040503050201020203" pitchFamily="18" charset="0"/>
              </a:rPr>
              <a:t> </a:t>
            </a:r>
            <a:br>
              <a:rPr lang="en-GB" altLang="zh-CN" sz="3200" i="1" dirty="0">
                <a:latin typeface="Minion Pro Capt" panose="02040503050201020203" pitchFamily="18" charset="0"/>
              </a:rPr>
            </a:br>
            <a:r>
              <a:rPr lang="en-US" altLang="zh-CN" sz="3200" i="1" dirty="0">
                <a:latin typeface="Minion Pro Capt" panose="02040503050201020203" pitchFamily="18" charset="0"/>
              </a:rPr>
              <a:t>Automated</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Transfer</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Learning</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t>
            </a:r>
            <a:r>
              <a:rPr lang="en-US" altLang="zh-CN" sz="3200" i="1" dirty="0" err="1">
                <a:latin typeface="Minion Pro Capt" panose="02040503050201020203" pitchFamily="18" charset="0"/>
              </a:rPr>
              <a:t>AutoTL</a:t>
            </a:r>
            <a:r>
              <a:rPr lang="en-US" altLang="zh-CN" sz="3200" i="1" dirty="0">
                <a:latin typeface="Minion Pro Capt" panose="02040503050201020203" pitchFamily="18" charset="0"/>
              </a:rPr>
              <a:t>)</a:t>
            </a:r>
            <a:br>
              <a:rPr lang="en-US" altLang="zh-CN" sz="3200" dirty="0">
                <a:latin typeface="Minion Pro Capt" panose="02040503050201020203" pitchFamily="18" charset="0"/>
              </a:rPr>
            </a:br>
            <a:endParaRPr lang="en-GB" sz="3200" i="1" dirty="0">
              <a:latin typeface="Minion Pro Capt" panose="02040503050201020203" pitchFamily="18" charset="0"/>
            </a:endParaRPr>
          </a:p>
        </p:txBody>
      </p:sp>
      <p:sp>
        <p:nvSpPr>
          <p:cNvPr id="3" name="Content Placeholder 2">
            <a:extLst>
              <a:ext uri="{FF2B5EF4-FFF2-40B4-BE49-F238E27FC236}">
                <a16:creationId xmlns:a16="http://schemas.microsoft.com/office/drawing/2014/main" id="{76B761AC-B7F3-8742-8A10-0057FA7CE276}"/>
              </a:ext>
            </a:extLst>
          </p:cNvPr>
          <p:cNvSpPr>
            <a:spLocks noGrp="1"/>
          </p:cNvSpPr>
          <p:nvPr>
            <p:ph idx="1"/>
          </p:nvPr>
        </p:nvSpPr>
        <p:spPr>
          <a:xfrm>
            <a:off x="628650" y="1694993"/>
            <a:ext cx="7886700" cy="4351338"/>
          </a:xfrm>
        </p:spPr>
        <p:txBody>
          <a:bodyPr>
            <a:normAutofit/>
          </a:bodyPr>
          <a:lstStyle/>
          <a:p>
            <a:r>
              <a:rPr lang="en-US" altLang="zh-CN" sz="2000" dirty="0">
                <a:latin typeface="Minion Pro Capt" panose="02040503050201020203" pitchFamily="18" charset="0"/>
              </a:rPr>
              <a:t>Replace</a:t>
            </a:r>
            <a:r>
              <a:rPr lang="zh-CN" altLang="en-US" sz="2000" dirty="0">
                <a:latin typeface="Minion Pro Capt" panose="02040503050201020203" pitchFamily="18" charset="0"/>
              </a:rPr>
              <a:t> </a:t>
            </a:r>
            <a:r>
              <a:rPr lang="en-US" altLang="zh-CN" sz="2000" dirty="0">
                <a:latin typeface="Minion Pro Capt" panose="02040503050201020203" pitchFamily="18" charset="0"/>
              </a:rPr>
              <a:t>resizing</a:t>
            </a:r>
            <a:r>
              <a:rPr lang="zh-CN" altLang="en-US" sz="2000" dirty="0">
                <a:latin typeface="Minion Pro Capt" panose="02040503050201020203" pitchFamily="18" charset="0"/>
              </a:rPr>
              <a:t> </a:t>
            </a:r>
            <a:r>
              <a:rPr lang="en-US" altLang="zh-CN" sz="2000" dirty="0">
                <a:latin typeface="Minion Pro Capt" panose="02040503050201020203" pitchFamily="18" charset="0"/>
              </a:rPr>
              <a:t>layers</a:t>
            </a:r>
            <a:r>
              <a:rPr lang="zh-CN" altLang="en-US" sz="2000" dirty="0">
                <a:latin typeface="Minion Pro Capt" panose="02040503050201020203" pitchFamily="18" charset="0"/>
              </a:rPr>
              <a:t> </a:t>
            </a:r>
            <a:r>
              <a:rPr lang="en-US" altLang="zh-CN" sz="2000" dirty="0">
                <a:latin typeface="Minion Pro Capt" panose="02040503050201020203" pitchFamily="18" charset="0"/>
              </a:rPr>
              <a:t>with</a:t>
            </a:r>
            <a:r>
              <a:rPr lang="zh-CN" altLang="en-US" sz="2000" dirty="0">
                <a:latin typeface="Minion Pro Capt" panose="02040503050201020203" pitchFamily="18" charset="0"/>
              </a:rPr>
              <a:t> </a:t>
            </a:r>
            <a:r>
              <a:rPr lang="en-US" altLang="zh-CN" sz="2000" dirty="0">
                <a:latin typeface="Minion Pro Capt" panose="02040503050201020203" pitchFamily="18" charset="0"/>
              </a:rPr>
              <a:t>shape</a:t>
            </a:r>
            <a:r>
              <a:rPr lang="zh-CN" altLang="en-US" sz="2000" dirty="0">
                <a:latin typeface="Minion Pro Capt" panose="02040503050201020203" pitchFamily="18" charset="0"/>
              </a:rPr>
              <a:t> </a:t>
            </a:r>
            <a:r>
              <a:rPr lang="en-US" altLang="zh-CN" sz="2000" dirty="0">
                <a:latin typeface="Minion Pro Capt" panose="02040503050201020203" pitchFamily="18" charset="0"/>
              </a:rPr>
              <a:t>adaptors</a:t>
            </a:r>
            <a:r>
              <a:rPr lang="zh-CN" altLang="en-US" sz="2000" dirty="0">
                <a:latin typeface="Minion Pro Capt" panose="02040503050201020203" pitchFamily="18" charset="0"/>
              </a:rPr>
              <a:t> </a:t>
            </a:r>
            <a:r>
              <a:rPr lang="en-US" altLang="zh-CN" sz="2000" dirty="0">
                <a:latin typeface="Minion Pro Capt" panose="02040503050201020203" pitchFamily="18" charset="0"/>
              </a:rPr>
              <a:t>in</a:t>
            </a:r>
            <a:r>
              <a:rPr lang="zh-CN" altLang="en-US" sz="2000" dirty="0">
                <a:latin typeface="Minion Pro Capt" panose="02040503050201020203" pitchFamily="18" charset="0"/>
              </a:rPr>
              <a:t> </a:t>
            </a:r>
            <a:r>
              <a:rPr lang="en-US" altLang="zh-CN" sz="2000" dirty="0">
                <a:latin typeface="Minion Pro Capt" panose="02040503050201020203" pitchFamily="18" charset="0"/>
              </a:rPr>
              <a:t>a</a:t>
            </a:r>
            <a:r>
              <a:rPr lang="zh-CN" altLang="en-US" sz="2000" dirty="0">
                <a:latin typeface="Minion Pro Capt" panose="02040503050201020203" pitchFamily="18" charset="0"/>
              </a:rPr>
              <a:t> </a:t>
            </a:r>
            <a:r>
              <a:rPr lang="en-US" altLang="zh-CN" sz="2000" dirty="0">
                <a:latin typeface="Minion Pro Capt" panose="02040503050201020203" pitchFamily="18" charset="0"/>
              </a:rPr>
              <a:t>pre-trained</a:t>
            </a:r>
            <a:r>
              <a:rPr lang="zh-CN" altLang="en-US" sz="2000" dirty="0">
                <a:latin typeface="Minion Pro Capt" panose="02040503050201020203" pitchFamily="18" charset="0"/>
              </a:rPr>
              <a:t> </a:t>
            </a:r>
            <a:r>
              <a:rPr lang="en-US" altLang="zh-CN" sz="2000" dirty="0">
                <a:latin typeface="Minion Pro Capt" panose="02040503050201020203" pitchFamily="18" charset="0"/>
              </a:rPr>
              <a:t>network.</a:t>
            </a:r>
            <a:endParaRPr lang="en-GB" altLang="zh-CN" sz="2000" dirty="0">
              <a:latin typeface="Minion Pro Capt" panose="02040503050201020203" pitchFamily="18" charset="0"/>
            </a:endParaRPr>
          </a:p>
          <a:p>
            <a:r>
              <a:rPr lang="en-US" altLang="zh-CN" sz="2000" dirty="0">
                <a:latin typeface="Minion Pro Capt" panose="02040503050201020203" pitchFamily="18" charset="0"/>
              </a:rPr>
              <a:t>Initialize</a:t>
            </a:r>
            <a:r>
              <a:rPr lang="zh-CN" altLang="en-US" sz="2000" dirty="0">
                <a:latin typeface="Minion Pro Capt" panose="02040503050201020203" pitchFamily="18" charset="0"/>
              </a:rPr>
              <a:t> </a:t>
            </a:r>
            <a:r>
              <a:rPr lang="en-US" altLang="zh-CN" sz="2000" dirty="0">
                <a:latin typeface="Minion Pro Capt" panose="02040503050201020203" pitchFamily="18" charset="0"/>
              </a:rPr>
              <a:t>shape</a:t>
            </a:r>
            <a:r>
              <a:rPr lang="zh-CN" altLang="en-US" sz="2000" dirty="0">
                <a:latin typeface="Minion Pro Capt" panose="02040503050201020203" pitchFamily="18" charset="0"/>
              </a:rPr>
              <a:t> </a:t>
            </a:r>
            <a:r>
              <a:rPr lang="en-US" altLang="zh-CN" sz="2000" dirty="0">
                <a:latin typeface="Minion Pro Capt" panose="02040503050201020203" pitchFamily="18" charset="0"/>
              </a:rPr>
              <a:t>adaptors</a:t>
            </a:r>
            <a:r>
              <a:rPr lang="zh-CN" altLang="en-US" sz="2000" dirty="0">
                <a:latin typeface="Minion Pro Capt" panose="02040503050201020203" pitchFamily="18" charset="0"/>
              </a:rPr>
              <a:t> </a:t>
            </a:r>
            <a:r>
              <a:rPr lang="en-US" altLang="zh-CN" sz="2000" dirty="0">
                <a:latin typeface="Minion Pro Capt" panose="02040503050201020203" pitchFamily="18" charset="0"/>
              </a:rPr>
              <a:t>to</a:t>
            </a:r>
            <a:r>
              <a:rPr lang="zh-CN" altLang="en-US" sz="2000" dirty="0">
                <a:latin typeface="Minion Pro Capt" panose="02040503050201020203" pitchFamily="18" charset="0"/>
              </a:rPr>
              <a:t> </a:t>
            </a:r>
            <a:r>
              <a:rPr lang="en-US" altLang="zh-CN" sz="2000" dirty="0">
                <a:latin typeface="Minion Pro Capt" panose="02040503050201020203" pitchFamily="18" charset="0"/>
              </a:rPr>
              <a:t>have</a:t>
            </a:r>
            <a:r>
              <a:rPr lang="zh-CN" altLang="en-US" sz="2000" dirty="0">
                <a:latin typeface="Minion Pro Capt" panose="02040503050201020203" pitchFamily="18" charset="0"/>
              </a:rPr>
              <a:t> </a:t>
            </a:r>
            <a:r>
              <a:rPr lang="en-US" altLang="zh-CN" sz="2000" dirty="0">
                <a:latin typeface="Minion Pro Capt" panose="02040503050201020203" pitchFamily="18" charset="0"/>
              </a:rPr>
              <a:t>the</a:t>
            </a:r>
            <a:r>
              <a:rPr lang="zh-CN" altLang="en-US" sz="2000" dirty="0">
                <a:latin typeface="Minion Pro Capt" panose="02040503050201020203" pitchFamily="18" charset="0"/>
              </a:rPr>
              <a:t> </a:t>
            </a:r>
            <a:r>
              <a:rPr lang="en-US" altLang="zh-CN" sz="2000" dirty="0">
                <a:latin typeface="Minion Pro Capt" panose="02040503050201020203" pitchFamily="18" charset="0"/>
              </a:rPr>
              <a:t>same</a:t>
            </a:r>
            <a:r>
              <a:rPr lang="zh-CN" altLang="en-US" sz="2000" dirty="0">
                <a:latin typeface="Minion Pro Capt" panose="02040503050201020203" pitchFamily="18" charset="0"/>
              </a:rPr>
              <a:t> </a:t>
            </a:r>
            <a:r>
              <a:rPr lang="en-US" altLang="zh-CN" sz="2000" dirty="0">
                <a:latin typeface="Minion Pro Capt" panose="02040503050201020203" pitchFamily="18" charset="0"/>
              </a:rPr>
              <a:t>resizing</a:t>
            </a:r>
            <a:r>
              <a:rPr lang="zh-CN" altLang="en-US" sz="2000" dirty="0">
                <a:latin typeface="Minion Pro Capt" panose="02040503050201020203" pitchFamily="18" charset="0"/>
              </a:rPr>
              <a:t> </a:t>
            </a:r>
            <a:r>
              <a:rPr lang="en-US" altLang="zh-CN" sz="2000" dirty="0">
                <a:latin typeface="Minion Pro Capt" panose="02040503050201020203" pitchFamily="18" charset="0"/>
              </a:rPr>
              <a:t>factor</a:t>
            </a:r>
            <a:r>
              <a:rPr lang="zh-CN" altLang="en-US" sz="2000" dirty="0">
                <a:latin typeface="Minion Pro Capt" panose="02040503050201020203" pitchFamily="18" charset="0"/>
              </a:rPr>
              <a:t> </a:t>
            </a:r>
            <a:r>
              <a:rPr lang="en-US" altLang="zh-CN" sz="2000" dirty="0">
                <a:latin typeface="Minion Pro Capt" panose="02040503050201020203" pitchFamily="18" charset="0"/>
              </a:rPr>
              <a:t>defined</a:t>
            </a:r>
            <a:r>
              <a:rPr lang="zh-CN" altLang="en-US" sz="2000" dirty="0">
                <a:latin typeface="Minion Pro Capt" panose="02040503050201020203" pitchFamily="18" charset="0"/>
              </a:rPr>
              <a:t> </a:t>
            </a:r>
            <a:r>
              <a:rPr lang="en-US" altLang="zh-CN" sz="2000" dirty="0">
                <a:latin typeface="Minion Pro Capt" panose="02040503050201020203" pitchFamily="18" charset="0"/>
              </a:rPr>
              <a:t>in</a:t>
            </a:r>
            <a:r>
              <a:rPr lang="zh-CN" altLang="en-US" sz="2000" dirty="0">
                <a:latin typeface="Minion Pro Capt" panose="02040503050201020203" pitchFamily="18" charset="0"/>
              </a:rPr>
              <a:t> </a:t>
            </a:r>
            <a:r>
              <a:rPr lang="en-US" altLang="zh-CN" sz="2000" dirty="0">
                <a:latin typeface="Minion Pro Capt" panose="02040503050201020203" pitchFamily="18" charset="0"/>
              </a:rPr>
              <a:t>the</a:t>
            </a:r>
            <a:r>
              <a:rPr lang="zh-CN" altLang="en-US" sz="2000" dirty="0">
                <a:latin typeface="Minion Pro Capt" panose="02040503050201020203" pitchFamily="18" charset="0"/>
              </a:rPr>
              <a:t> </a:t>
            </a:r>
            <a:r>
              <a:rPr lang="en-US" altLang="zh-CN" sz="2000" dirty="0">
                <a:latin typeface="Minion Pro Capt" panose="02040503050201020203" pitchFamily="18" charset="0"/>
              </a:rPr>
              <a:t>original</a:t>
            </a:r>
            <a:r>
              <a:rPr lang="zh-CN" altLang="en-US" sz="2000" dirty="0">
                <a:latin typeface="Minion Pro Capt" panose="02040503050201020203" pitchFamily="18" charset="0"/>
              </a:rPr>
              <a:t> </a:t>
            </a:r>
            <a:r>
              <a:rPr lang="en-US" altLang="zh-CN" sz="2000" dirty="0">
                <a:latin typeface="Minion Pro Capt" panose="02040503050201020203" pitchFamily="18" charset="0"/>
              </a:rPr>
              <a:t>human-designed</a:t>
            </a:r>
            <a:r>
              <a:rPr lang="zh-CN" altLang="en-US" sz="2000" dirty="0">
                <a:latin typeface="Minion Pro Capt" panose="02040503050201020203" pitchFamily="18" charset="0"/>
              </a:rPr>
              <a:t> </a:t>
            </a:r>
            <a:r>
              <a:rPr lang="en-US" altLang="zh-CN" sz="2000" dirty="0">
                <a:latin typeface="Minion Pro Capt" panose="02040503050201020203" pitchFamily="18" charset="0"/>
              </a:rPr>
              <a:t>resizing</a:t>
            </a:r>
            <a:r>
              <a:rPr lang="zh-CN" altLang="en-US" sz="2000" dirty="0">
                <a:latin typeface="Minion Pro Capt" panose="02040503050201020203" pitchFamily="18" charset="0"/>
              </a:rPr>
              <a:t> </a:t>
            </a:r>
            <a:r>
              <a:rPr lang="en-US" altLang="zh-CN" sz="2000" dirty="0">
                <a:latin typeface="Minion Pro Capt" panose="02040503050201020203" pitchFamily="18" charset="0"/>
              </a:rPr>
              <a:t>layers.</a:t>
            </a:r>
          </a:p>
          <a:p>
            <a:r>
              <a:rPr lang="en-US" altLang="zh-CN" sz="2000" dirty="0">
                <a:latin typeface="Minion Pro Capt" panose="02040503050201020203" pitchFamily="18" charset="0"/>
              </a:rPr>
              <a:t>Fine-tuning</a:t>
            </a:r>
            <a:r>
              <a:rPr lang="zh-CN" altLang="en-US" sz="2000" dirty="0">
                <a:latin typeface="Minion Pro Capt" panose="02040503050201020203" pitchFamily="18" charset="0"/>
              </a:rPr>
              <a:t> </a:t>
            </a:r>
            <a:r>
              <a:rPr lang="en-US" altLang="zh-CN" sz="2000" dirty="0">
                <a:latin typeface="Minion Pro Capt" panose="02040503050201020203" pitchFamily="18" charset="0"/>
              </a:rPr>
              <a:t>both</a:t>
            </a:r>
            <a:r>
              <a:rPr lang="zh-CN" altLang="en-US" sz="2000" dirty="0">
                <a:latin typeface="Minion Pro Capt" panose="02040503050201020203" pitchFamily="18" charset="0"/>
              </a:rPr>
              <a:t> </a:t>
            </a:r>
            <a:r>
              <a:rPr lang="en-US" altLang="zh-CN" sz="2000" dirty="0">
                <a:latin typeface="Minion Pro Capt" panose="02040503050201020203" pitchFamily="18" charset="0"/>
              </a:rPr>
              <a:t>network</a:t>
            </a:r>
            <a:r>
              <a:rPr lang="zh-CN" altLang="en-US" sz="2000" dirty="0">
                <a:latin typeface="Minion Pro Capt" panose="02040503050201020203" pitchFamily="18" charset="0"/>
              </a:rPr>
              <a:t> </a:t>
            </a:r>
            <a:r>
              <a:rPr lang="en-US" altLang="zh-CN" sz="2000" dirty="0">
                <a:latin typeface="Minion Pro Capt" panose="02040503050201020203" pitchFamily="18" charset="0"/>
              </a:rPr>
              <a:t>weights</a:t>
            </a:r>
            <a:r>
              <a:rPr lang="zh-CN" altLang="en-US" sz="2000" dirty="0">
                <a:latin typeface="Minion Pro Capt" panose="02040503050201020203" pitchFamily="18" charset="0"/>
              </a:rPr>
              <a:t> </a:t>
            </a:r>
            <a:r>
              <a:rPr lang="en-US" altLang="zh-CN" sz="2000" dirty="0">
                <a:latin typeface="Minion Pro Capt" panose="02040503050201020203" pitchFamily="18" charset="0"/>
              </a:rPr>
              <a:t>and</a:t>
            </a:r>
            <a:r>
              <a:rPr lang="zh-CN" altLang="en-US" sz="2000" dirty="0">
                <a:latin typeface="Minion Pro Capt" panose="02040503050201020203" pitchFamily="18" charset="0"/>
              </a:rPr>
              <a:t> </a:t>
            </a:r>
            <a:r>
              <a:rPr lang="en-US" altLang="zh-CN" sz="2000" dirty="0">
                <a:latin typeface="Minion Pro Capt" panose="02040503050201020203" pitchFamily="18" charset="0"/>
              </a:rPr>
              <a:t>network</a:t>
            </a:r>
            <a:r>
              <a:rPr lang="zh-CN" altLang="en-US" sz="2000" dirty="0">
                <a:latin typeface="Minion Pro Capt" panose="02040503050201020203" pitchFamily="18" charset="0"/>
              </a:rPr>
              <a:t> </a:t>
            </a:r>
            <a:r>
              <a:rPr lang="en-US" altLang="zh-CN" sz="2000" dirty="0">
                <a:latin typeface="Minion Pro Capt" panose="02040503050201020203" pitchFamily="18" charset="0"/>
              </a:rPr>
              <a:t>shapes.</a:t>
            </a:r>
            <a:endParaRPr lang="en-GB" sz="2000" dirty="0">
              <a:latin typeface="Minion Pro Capt" panose="02040503050201020203" pitchFamily="18" charset="0"/>
            </a:endParaRPr>
          </a:p>
          <a:p>
            <a:pPr marL="0" indent="0">
              <a:buNone/>
            </a:pPr>
            <a:endParaRPr lang="en-GB" sz="2400" dirty="0">
              <a:latin typeface="Minion Pro Capt" panose="02040503050201020203" pitchFamily="18" charset="0"/>
            </a:endParaRPr>
          </a:p>
        </p:txBody>
      </p:sp>
      <p:pic>
        <p:nvPicPr>
          <p:cNvPr id="5" name="Picture 4">
            <a:extLst>
              <a:ext uri="{FF2B5EF4-FFF2-40B4-BE49-F238E27FC236}">
                <a16:creationId xmlns:a16="http://schemas.microsoft.com/office/drawing/2014/main" id="{6036FF52-56D4-FD4D-A367-81D4ABFCAE11}"/>
              </a:ext>
            </a:extLst>
          </p:cNvPr>
          <p:cNvPicPr>
            <a:picLocks noChangeAspect="1"/>
          </p:cNvPicPr>
          <p:nvPr/>
        </p:nvPicPr>
        <p:blipFill>
          <a:blip r:embed="rId3"/>
          <a:stretch>
            <a:fillRect/>
          </a:stretch>
        </p:blipFill>
        <p:spPr>
          <a:xfrm>
            <a:off x="1149350" y="3429000"/>
            <a:ext cx="6601279" cy="2649270"/>
          </a:xfrm>
          <a:prstGeom prst="rect">
            <a:avLst/>
          </a:prstGeom>
        </p:spPr>
      </p:pic>
    </p:spTree>
    <p:extLst>
      <p:ext uri="{BB962C8B-B14F-4D97-AF65-F5344CB8AC3E}">
        <p14:creationId xmlns:p14="http://schemas.microsoft.com/office/powerpoint/2010/main" val="673908753"/>
      </p:ext>
    </p:extLst>
  </p:cSld>
  <p:clrMapOvr>
    <a:masterClrMapping/>
  </p:clrMapOvr>
  <mc:AlternateContent xmlns:mc="http://schemas.openxmlformats.org/markup-compatibility/2006" xmlns:p14="http://schemas.microsoft.com/office/powerpoint/2010/main">
    <mc:Choice Requires="p14">
      <p:transition spd="slow" p14:dur="2000" advTm="50429"/>
    </mc:Choice>
    <mc:Fallback xmlns="">
      <p:transition spd="slow" advTm="5042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FF51-2D44-3043-A17B-23B2DDF8EDA2}"/>
              </a:ext>
            </a:extLst>
          </p:cNvPr>
          <p:cNvSpPr>
            <a:spLocks noGrp="1"/>
          </p:cNvSpPr>
          <p:nvPr>
            <p:ph type="title"/>
          </p:nvPr>
        </p:nvSpPr>
        <p:spPr/>
        <p:txBody>
          <a:bodyPr>
            <a:normAutofit/>
          </a:bodyPr>
          <a:lstStyle/>
          <a:p>
            <a:r>
              <a:rPr lang="en-US" altLang="zh-CN" sz="3200" i="1" dirty="0">
                <a:latin typeface="Minion Pro Capt" panose="02040503050201020203" pitchFamily="18" charset="0"/>
              </a:rPr>
              <a:t>Conclusion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&amp;</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Future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works</a:t>
            </a:r>
            <a:endParaRPr lang="en-GB" sz="3200" i="1" dirty="0">
              <a:latin typeface="Minion Pro Capt" panose="02040503050201020203" pitchFamily="18" charset="0"/>
            </a:endParaRPr>
          </a:p>
        </p:txBody>
      </p:sp>
      <p:sp>
        <p:nvSpPr>
          <p:cNvPr id="4" name="TextBox 3">
            <a:extLst>
              <a:ext uri="{FF2B5EF4-FFF2-40B4-BE49-F238E27FC236}">
                <a16:creationId xmlns:a16="http://schemas.microsoft.com/office/drawing/2014/main" id="{B6842474-ED19-CF45-A955-28A6BA0198DE}"/>
              </a:ext>
            </a:extLst>
          </p:cNvPr>
          <p:cNvSpPr txBox="1"/>
          <p:nvPr/>
        </p:nvSpPr>
        <p:spPr>
          <a:xfrm>
            <a:off x="466725" y="1997839"/>
            <a:ext cx="8210550" cy="286232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i="1" dirty="0">
                <a:latin typeface="Minion Pro Capt" panose="02040503050201020203" pitchFamily="18" charset="0"/>
              </a:rPr>
              <a:t>Shape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Adaptor:</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a</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general-purpose,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learnable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reshaping</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operator.</a:t>
            </a:r>
          </a:p>
          <a:p>
            <a:pPr marL="742950" lvl="1" indent="-285750">
              <a:buFont typeface="Arial" panose="020B0604020202020204" pitchFamily="34" charset="0"/>
              <a:buChar char="•"/>
            </a:pPr>
            <a:r>
              <a:rPr lang="en-US" altLang="zh-CN" sz="2000" i="1" dirty="0">
                <a:latin typeface="Minion Pro Capt" panose="02040503050201020203" pitchFamily="18" charset="0"/>
              </a:rPr>
              <a:t>achieve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optimal</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performance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with</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a</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given</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network</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structure.</a:t>
            </a:r>
          </a:p>
          <a:p>
            <a:pPr marL="742950" lvl="1" indent="-285750">
              <a:buFont typeface="Arial" panose="020B0604020202020204" pitchFamily="34" charset="0"/>
              <a:buChar char="•"/>
            </a:pPr>
            <a:r>
              <a:rPr lang="en-US" altLang="zh-CN" sz="2000" i="1" dirty="0">
                <a:latin typeface="Minion Pro Capt" panose="02040503050201020203" pitchFamily="18" charset="0"/>
              </a:rPr>
              <a:t>achieve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optimal</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performance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with</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a</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memory-bounded</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network</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architecture.</a:t>
            </a:r>
            <a:endParaRPr lang="en-GB" altLang="zh-CN" sz="2000" i="1" dirty="0">
              <a:latin typeface="Minion Pro Capt" panose="02040503050201020203" pitchFamily="18" charset="0"/>
            </a:endParaRPr>
          </a:p>
          <a:p>
            <a:pPr marL="742950" lvl="1" indent="-285750">
              <a:buFont typeface="Arial" panose="020B0604020202020204" pitchFamily="34" charset="0"/>
              <a:buChar char="•"/>
            </a:pPr>
            <a:endParaRPr lang="en-GB" altLang="zh-CN" sz="2000" i="1" dirty="0">
              <a:latin typeface="Minion Pro Capt" panose="02040503050201020203" pitchFamily="18" charset="0"/>
            </a:endParaRPr>
          </a:p>
          <a:p>
            <a:pPr marL="285750" indent="-285750">
              <a:buFont typeface="Arial" panose="020B0604020202020204" pitchFamily="34" charset="0"/>
              <a:buChar char="•"/>
            </a:pPr>
            <a:r>
              <a:rPr lang="en-US" altLang="zh-CN" sz="2000" i="1" dirty="0">
                <a:latin typeface="Minion Pro Capt" panose="02040503050201020203" pitchFamily="18" charset="0"/>
              </a:rPr>
              <a:t>Even</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more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interesting</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applications?</a:t>
            </a:r>
          </a:p>
          <a:p>
            <a:pPr marL="742950" lvl="1" indent="-285750">
              <a:buFont typeface="Arial" panose="020B0604020202020204" pitchFamily="34" charset="0"/>
              <a:buChar char="•"/>
            </a:pPr>
            <a:r>
              <a:rPr lang="en-US" altLang="zh-CN" sz="2000" i="1" dirty="0">
                <a:latin typeface="Minion Pro Capt" panose="02040503050201020203" pitchFamily="18" charset="0"/>
              </a:rPr>
              <a:t>Combined</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with</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NAS</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to</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learn</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optimal</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neural</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structure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and</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shape</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in</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a</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unified</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manner.</a:t>
            </a:r>
          </a:p>
          <a:p>
            <a:pPr marL="742950" lvl="1" indent="-285750">
              <a:buFont typeface="Arial" panose="020B0604020202020204" pitchFamily="34" charset="0"/>
              <a:buChar char="•"/>
            </a:pPr>
            <a:r>
              <a:rPr lang="en-US" altLang="zh-CN" sz="2000" i="1" dirty="0">
                <a:latin typeface="Minion Pro Capt" panose="02040503050201020203" pitchFamily="18" charset="0"/>
              </a:rPr>
              <a:t>Combined</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with</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multi-task</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learning</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to</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learn</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task-specific</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neural</a:t>
            </a:r>
            <a:r>
              <a:rPr lang="zh-CN" altLang="en-US" sz="2000" i="1" dirty="0">
                <a:latin typeface="Minion Pro Capt" panose="02040503050201020203" pitchFamily="18" charset="0"/>
              </a:rPr>
              <a:t> </a:t>
            </a:r>
            <a:r>
              <a:rPr lang="en-US" altLang="zh-CN" sz="2000" i="1" dirty="0">
                <a:latin typeface="Minion Pro Capt" panose="02040503050201020203" pitchFamily="18" charset="0"/>
              </a:rPr>
              <a:t>shapes.</a:t>
            </a:r>
          </a:p>
        </p:txBody>
      </p:sp>
    </p:spTree>
    <p:extLst>
      <p:ext uri="{BB962C8B-B14F-4D97-AF65-F5344CB8AC3E}">
        <p14:creationId xmlns:p14="http://schemas.microsoft.com/office/powerpoint/2010/main" val="611562940"/>
      </p:ext>
    </p:extLst>
  </p:cSld>
  <p:clrMapOvr>
    <a:masterClrMapping/>
  </p:clrMapOvr>
  <mc:AlternateContent xmlns:mc="http://schemas.openxmlformats.org/markup-compatibility/2006" xmlns:p14="http://schemas.microsoft.com/office/powerpoint/2010/main">
    <mc:Choice Requires="p14">
      <p:transition spd="slow" p14:dur="2000" advTm="57288"/>
    </mc:Choice>
    <mc:Fallback xmlns="">
      <p:transition spd="slow" advTm="5728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034305-BC70-CE42-93CF-5E1A8D8B2146}"/>
              </a:ext>
            </a:extLst>
          </p:cNvPr>
          <p:cNvPicPr>
            <a:picLocks noChangeAspect="1"/>
          </p:cNvPicPr>
          <p:nvPr/>
        </p:nvPicPr>
        <p:blipFill>
          <a:blip r:embed="rId4"/>
          <a:stretch>
            <a:fillRect/>
          </a:stretch>
        </p:blipFill>
        <p:spPr>
          <a:xfrm>
            <a:off x="2111829" y="2070696"/>
            <a:ext cx="6052157" cy="3105975"/>
          </a:xfrm>
          <a:prstGeom prst="rect">
            <a:avLst/>
          </a:prstGeom>
        </p:spPr>
      </p:pic>
      <p:sp>
        <p:nvSpPr>
          <p:cNvPr id="2" name="Title 1">
            <a:extLst>
              <a:ext uri="{FF2B5EF4-FFF2-40B4-BE49-F238E27FC236}">
                <a16:creationId xmlns:a16="http://schemas.microsoft.com/office/drawing/2014/main" id="{54563432-C65D-E74D-AF4C-3E05F755C095}"/>
              </a:ext>
            </a:extLst>
          </p:cNvPr>
          <p:cNvSpPr>
            <a:spLocks noGrp="1"/>
          </p:cNvSpPr>
          <p:nvPr>
            <p:ph type="title"/>
          </p:nvPr>
        </p:nvSpPr>
        <p:spPr/>
        <p:txBody>
          <a:bodyPr>
            <a:normAutofit/>
          </a:bodyPr>
          <a:lstStyle/>
          <a:p>
            <a:r>
              <a:rPr lang="en-US" altLang="zh-CN" sz="3200" i="1" dirty="0">
                <a:latin typeface="Minion Pro Capt" panose="02040503050201020203" pitchFamily="18" charset="0"/>
              </a:rPr>
              <a:t>Design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elements</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in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neural</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network</a:t>
            </a:r>
            <a:endParaRPr lang="en-GB" sz="3200" i="1" dirty="0">
              <a:latin typeface="Minion Pro Capt" panose="02040503050201020203" pitchFamily="18" charset="0"/>
            </a:endParaRPr>
          </a:p>
        </p:txBody>
      </p:sp>
      <p:sp>
        <p:nvSpPr>
          <p:cNvPr id="5" name="Rounded Rectangle 4">
            <a:extLst>
              <a:ext uri="{FF2B5EF4-FFF2-40B4-BE49-F238E27FC236}">
                <a16:creationId xmlns:a16="http://schemas.microsoft.com/office/drawing/2014/main" id="{ECB407B2-E118-9D4A-959F-32456A05066D}"/>
              </a:ext>
            </a:extLst>
          </p:cNvPr>
          <p:cNvSpPr/>
          <p:nvPr/>
        </p:nvSpPr>
        <p:spPr>
          <a:xfrm>
            <a:off x="4766588" y="2933900"/>
            <a:ext cx="2018805" cy="486888"/>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TextBox 5">
            <a:extLst>
              <a:ext uri="{FF2B5EF4-FFF2-40B4-BE49-F238E27FC236}">
                <a16:creationId xmlns:a16="http://schemas.microsoft.com/office/drawing/2014/main" id="{DD09704C-F115-1C46-A860-E01653116D13}"/>
              </a:ext>
            </a:extLst>
          </p:cNvPr>
          <p:cNvSpPr txBox="1"/>
          <p:nvPr/>
        </p:nvSpPr>
        <p:spPr>
          <a:xfrm>
            <a:off x="6148974" y="2504496"/>
            <a:ext cx="1598515" cy="369332"/>
          </a:xfrm>
          <a:prstGeom prst="rect">
            <a:avLst/>
          </a:prstGeom>
          <a:noFill/>
        </p:spPr>
        <p:txBody>
          <a:bodyPr wrap="none" rtlCol="0">
            <a:spAutoFit/>
          </a:bodyPr>
          <a:lstStyle/>
          <a:p>
            <a:r>
              <a:rPr lang="en-US" altLang="zh-CN" i="1" dirty="0">
                <a:latin typeface="Minion Pro Capt" panose="02040503050201020203" pitchFamily="18" charset="0"/>
              </a:rPr>
              <a:t>NAS</a:t>
            </a:r>
            <a:r>
              <a:rPr lang="zh-CN" altLang="en-US" i="1" dirty="0">
                <a:latin typeface="Minion Pro Capt" panose="02040503050201020203" pitchFamily="18" charset="0"/>
              </a:rPr>
              <a:t> </a:t>
            </a:r>
            <a:r>
              <a:rPr lang="en-US" altLang="zh-CN" i="1" dirty="0">
                <a:latin typeface="Minion Pro Capt" panose="02040503050201020203" pitchFamily="18" charset="0"/>
              </a:rPr>
              <a:t>/</a:t>
            </a:r>
            <a:r>
              <a:rPr lang="zh-CN" altLang="en-US" i="1" dirty="0">
                <a:latin typeface="Minion Pro Capt" panose="02040503050201020203" pitchFamily="18" charset="0"/>
              </a:rPr>
              <a:t> </a:t>
            </a:r>
            <a:r>
              <a:rPr lang="en-US" altLang="zh-CN" i="1" dirty="0" err="1">
                <a:latin typeface="Minion Pro Capt" panose="02040503050201020203" pitchFamily="18" charset="0"/>
              </a:rPr>
              <a:t>AutoML</a:t>
            </a:r>
            <a:endParaRPr lang="en-GB" i="1" dirty="0">
              <a:latin typeface="Minion Pro Capt" panose="02040503050201020203" pitchFamily="18" charset="0"/>
            </a:endParaRPr>
          </a:p>
        </p:txBody>
      </p:sp>
      <p:sp>
        <p:nvSpPr>
          <p:cNvPr id="7" name="TextBox 6">
            <a:extLst>
              <a:ext uri="{FF2B5EF4-FFF2-40B4-BE49-F238E27FC236}">
                <a16:creationId xmlns:a16="http://schemas.microsoft.com/office/drawing/2014/main" id="{4C4CF371-5FE0-D641-BD73-2C942C6E63B6}"/>
              </a:ext>
            </a:extLst>
          </p:cNvPr>
          <p:cNvSpPr txBox="1"/>
          <p:nvPr/>
        </p:nvSpPr>
        <p:spPr>
          <a:xfrm>
            <a:off x="875007" y="2504496"/>
            <a:ext cx="1487908" cy="369332"/>
          </a:xfrm>
          <a:prstGeom prst="rect">
            <a:avLst/>
          </a:prstGeom>
          <a:noFill/>
        </p:spPr>
        <p:txBody>
          <a:bodyPr wrap="none" rtlCol="0">
            <a:spAutoFit/>
          </a:bodyPr>
          <a:lstStyle/>
          <a:p>
            <a:r>
              <a:rPr lang="en-US" altLang="zh-CN" i="1" dirty="0">
                <a:latin typeface="Minion Pro Capt" panose="02040503050201020203" pitchFamily="18" charset="0"/>
              </a:rPr>
              <a:t>Our</a:t>
            </a:r>
            <a:r>
              <a:rPr lang="zh-CN" altLang="en-US" i="1" dirty="0">
                <a:latin typeface="Minion Pro Capt" panose="02040503050201020203" pitchFamily="18" charset="0"/>
              </a:rPr>
              <a:t> </a:t>
            </a:r>
            <a:r>
              <a:rPr lang="en-US" altLang="zh-CN" i="1" dirty="0">
                <a:latin typeface="Minion Pro Capt" panose="02040503050201020203" pitchFamily="18" charset="0"/>
              </a:rPr>
              <a:t>approach</a:t>
            </a:r>
            <a:endParaRPr lang="en-GB" i="1" dirty="0">
              <a:latin typeface="Minion Pro Capt" panose="02040503050201020203" pitchFamily="18" charset="0"/>
            </a:endParaRPr>
          </a:p>
        </p:txBody>
      </p:sp>
      <p:sp>
        <p:nvSpPr>
          <p:cNvPr id="8" name="Rounded Rectangle 7">
            <a:extLst>
              <a:ext uri="{FF2B5EF4-FFF2-40B4-BE49-F238E27FC236}">
                <a16:creationId xmlns:a16="http://schemas.microsoft.com/office/drawing/2014/main" id="{ABA31EC4-E51D-2B4E-89BA-6CF05E3F3A5C}"/>
              </a:ext>
            </a:extLst>
          </p:cNvPr>
          <p:cNvSpPr/>
          <p:nvPr/>
        </p:nvSpPr>
        <p:spPr>
          <a:xfrm>
            <a:off x="2048494" y="2920045"/>
            <a:ext cx="2018805" cy="486888"/>
          </a:xfrm>
          <a:prstGeom prst="round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B0B9A63B-CF02-A94B-AC4C-08846E9E9F35}"/>
              </a:ext>
            </a:extLst>
          </p:cNvPr>
          <p:cNvSpPr txBox="1"/>
          <p:nvPr/>
        </p:nvSpPr>
        <p:spPr>
          <a:xfrm>
            <a:off x="1258824" y="5176671"/>
            <a:ext cx="3206006" cy="369332"/>
          </a:xfrm>
          <a:prstGeom prst="rect">
            <a:avLst/>
          </a:prstGeom>
          <a:noFill/>
        </p:spPr>
        <p:txBody>
          <a:bodyPr wrap="none" rtlCol="0">
            <a:spAutoFit/>
          </a:bodyPr>
          <a:lstStyle/>
          <a:p>
            <a:r>
              <a:rPr lang="en-US" altLang="zh-CN" i="1" dirty="0">
                <a:latin typeface="Minion Pro Capt" panose="02040503050201020203" pitchFamily="18" charset="0"/>
              </a:rPr>
              <a:t>(Max-pool,</a:t>
            </a:r>
            <a:r>
              <a:rPr lang="zh-CN" altLang="en-US" i="1" dirty="0">
                <a:latin typeface="Minion Pro Capt" panose="02040503050201020203" pitchFamily="18" charset="0"/>
              </a:rPr>
              <a:t> </a:t>
            </a:r>
            <a:r>
              <a:rPr lang="en-US" altLang="zh-CN" i="1" dirty="0">
                <a:latin typeface="Minion Pro Capt" panose="02040503050201020203" pitchFamily="18" charset="0"/>
              </a:rPr>
              <a:t>stride-2</a:t>
            </a:r>
            <a:r>
              <a:rPr lang="zh-CN" altLang="en-US" i="1" dirty="0">
                <a:latin typeface="Minion Pro Capt" panose="02040503050201020203" pitchFamily="18" charset="0"/>
              </a:rPr>
              <a:t> </a:t>
            </a:r>
            <a:r>
              <a:rPr lang="en-US" altLang="zh-CN" i="1" dirty="0">
                <a:latin typeface="Minion Pro Capt" panose="02040503050201020203" pitchFamily="18" charset="0"/>
              </a:rPr>
              <a:t>convolution)</a:t>
            </a:r>
            <a:endParaRPr lang="en-GB" i="1" dirty="0">
              <a:latin typeface="Minion Pro Capt" panose="02040503050201020203" pitchFamily="18" charset="0"/>
            </a:endParaRPr>
          </a:p>
        </p:txBody>
      </p:sp>
      <p:sp>
        <p:nvSpPr>
          <p:cNvPr id="11" name="TextBox 10">
            <a:extLst>
              <a:ext uri="{FF2B5EF4-FFF2-40B4-BE49-F238E27FC236}">
                <a16:creationId xmlns:a16="http://schemas.microsoft.com/office/drawing/2014/main" id="{C982B355-0976-CD4F-87C7-DBAFAD9DC45E}"/>
              </a:ext>
            </a:extLst>
          </p:cNvPr>
          <p:cNvSpPr txBox="1"/>
          <p:nvPr/>
        </p:nvSpPr>
        <p:spPr>
          <a:xfrm>
            <a:off x="4582055" y="5173644"/>
            <a:ext cx="3591048" cy="369332"/>
          </a:xfrm>
          <a:prstGeom prst="rect">
            <a:avLst/>
          </a:prstGeom>
          <a:noFill/>
        </p:spPr>
        <p:txBody>
          <a:bodyPr wrap="none" rtlCol="0">
            <a:spAutoFit/>
          </a:bodyPr>
          <a:lstStyle/>
          <a:p>
            <a:r>
              <a:rPr lang="en-US" altLang="zh-CN" i="1" dirty="0">
                <a:latin typeface="Minion Pro Capt" panose="02040503050201020203" pitchFamily="18" charset="0"/>
              </a:rPr>
              <a:t>(identity-layer,</a:t>
            </a:r>
            <a:r>
              <a:rPr lang="zh-CN" altLang="en-US" i="1" dirty="0">
                <a:latin typeface="Minion Pro Capt" panose="02040503050201020203" pitchFamily="18" charset="0"/>
              </a:rPr>
              <a:t> </a:t>
            </a:r>
            <a:r>
              <a:rPr lang="en-US" altLang="zh-CN" i="1" dirty="0">
                <a:latin typeface="Minion Pro Capt" panose="02040503050201020203" pitchFamily="18" charset="0"/>
              </a:rPr>
              <a:t>stride-1</a:t>
            </a:r>
            <a:r>
              <a:rPr lang="zh-CN" altLang="en-US" i="1" dirty="0">
                <a:latin typeface="Minion Pro Capt" panose="02040503050201020203" pitchFamily="18" charset="0"/>
              </a:rPr>
              <a:t> </a:t>
            </a:r>
            <a:r>
              <a:rPr lang="en-US" altLang="zh-CN" i="1" dirty="0">
                <a:latin typeface="Minion Pro Capt" panose="02040503050201020203" pitchFamily="18" charset="0"/>
              </a:rPr>
              <a:t>convolution)</a:t>
            </a:r>
            <a:endParaRPr lang="en-GB" i="1" dirty="0">
              <a:latin typeface="Minion Pro Capt" panose="02040503050201020203" pitchFamily="18" charset="0"/>
            </a:endParaRPr>
          </a:p>
        </p:txBody>
      </p:sp>
      <p:sp>
        <p:nvSpPr>
          <p:cNvPr id="3" name="Down Arrow 2">
            <a:extLst>
              <a:ext uri="{FF2B5EF4-FFF2-40B4-BE49-F238E27FC236}">
                <a16:creationId xmlns:a16="http://schemas.microsoft.com/office/drawing/2014/main" id="{B85B95DC-7893-EC4B-9624-68A46ED40813}"/>
              </a:ext>
            </a:extLst>
          </p:cNvPr>
          <p:cNvSpPr/>
          <p:nvPr/>
        </p:nvSpPr>
        <p:spPr>
          <a:xfrm rot="6938440">
            <a:off x="6579793" y="4942687"/>
            <a:ext cx="411199" cy="461913"/>
          </a:xfrm>
          <a:prstGeom prst="downArrow">
            <a:avLst>
              <a:gd name="adj1" fmla="val 39491"/>
              <a:gd name="adj2" fmla="val 5824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Down Arrow 11">
            <a:extLst>
              <a:ext uri="{FF2B5EF4-FFF2-40B4-BE49-F238E27FC236}">
                <a16:creationId xmlns:a16="http://schemas.microsoft.com/office/drawing/2014/main" id="{82D3FBCD-D113-0F4C-BD58-4E4B008EBEAC}"/>
              </a:ext>
            </a:extLst>
          </p:cNvPr>
          <p:cNvSpPr/>
          <p:nvPr/>
        </p:nvSpPr>
        <p:spPr>
          <a:xfrm rot="13233928">
            <a:off x="1855826" y="5092460"/>
            <a:ext cx="411199" cy="461913"/>
          </a:xfrm>
          <a:prstGeom prst="downArrow">
            <a:avLst>
              <a:gd name="adj1" fmla="val 39491"/>
              <a:gd name="adj2" fmla="val 5824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925345378"/>
      </p:ext>
    </p:extLst>
  </p:cSld>
  <p:clrMapOvr>
    <a:masterClrMapping/>
  </p:clrMapOvr>
  <mc:AlternateContent xmlns:mc="http://schemas.openxmlformats.org/markup-compatibility/2006" xmlns:p14="http://schemas.microsoft.com/office/powerpoint/2010/main">
    <mc:Choice Requires="p14">
      <p:transition spd="slow" p14:dur="2000" advTm="34640"/>
    </mc:Choice>
    <mc:Fallback xmlns="">
      <p:transition spd="slow" advTm="34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xit" presetSubtype="4" fill="hold" grpId="0" nodeType="clickEffect">
                                  <p:stCondLst>
                                    <p:cond delay="0"/>
                                  </p:stCondLst>
                                  <p:childTnLst>
                                    <p:anim calcmode="lin" valueType="num">
                                      <p:cBhvr additive="base">
                                        <p:cTn id="22" dur="500"/>
                                        <p:tgtEl>
                                          <p:spTgt spid="12"/>
                                        </p:tgtEl>
                                        <p:attrNameLst>
                                          <p:attrName>ppt_y</p:attrName>
                                        </p:attrNameLst>
                                      </p:cBhvr>
                                      <p:tavLst>
                                        <p:tav tm="0">
                                          <p:val>
                                            <p:strVal val="#ppt_y"/>
                                          </p:val>
                                        </p:tav>
                                        <p:tav tm="100000">
                                          <p:val>
                                            <p:strVal val="#ppt_y+#ppt_h*1.125000"/>
                                          </p:val>
                                        </p:tav>
                                      </p:tavLst>
                                    </p:anim>
                                    <p:animEffect transition="out" filter="wipe(down)">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3" grpId="0" animBg="1"/>
      <p:bldP spid="3" grpId="1"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331316-684A-A949-841D-49A107DCB1DD}"/>
              </a:ext>
            </a:extLst>
          </p:cNvPr>
          <p:cNvSpPr txBox="1"/>
          <p:nvPr/>
        </p:nvSpPr>
        <p:spPr>
          <a:xfrm>
            <a:off x="589806" y="664889"/>
            <a:ext cx="7055136" cy="584775"/>
          </a:xfrm>
          <a:prstGeom prst="rect">
            <a:avLst/>
          </a:prstGeom>
          <a:noFill/>
        </p:spPr>
        <p:txBody>
          <a:bodyPr wrap="none" rtlCol="0">
            <a:spAutoFit/>
          </a:bodyPr>
          <a:lstStyle/>
          <a:p>
            <a:r>
              <a:rPr lang="en-US" altLang="zh-CN" sz="3200" i="1" dirty="0">
                <a:latin typeface="Minion Pro Capt" panose="02040503050201020203" pitchFamily="18" charset="0"/>
              </a:rPr>
              <a:t>Neural</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shape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is</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import</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inductive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bias!</a:t>
            </a:r>
            <a:endParaRPr lang="en-GB" sz="3200" i="1" dirty="0">
              <a:latin typeface="Minion Pro Capt" panose="02040503050201020203" pitchFamily="18" charset="0"/>
            </a:endParaRPr>
          </a:p>
        </p:txBody>
      </p:sp>
      <p:pic>
        <p:nvPicPr>
          <p:cNvPr id="10" name="Picture 9">
            <a:extLst>
              <a:ext uri="{FF2B5EF4-FFF2-40B4-BE49-F238E27FC236}">
                <a16:creationId xmlns:a16="http://schemas.microsoft.com/office/drawing/2014/main" id="{04AA89BC-4480-B248-B4F3-BA072132DA7C}"/>
              </a:ext>
            </a:extLst>
          </p:cNvPr>
          <p:cNvPicPr>
            <a:picLocks noChangeAspect="1"/>
          </p:cNvPicPr>
          <p:nvPr/>
        </p:nvPicPr>
        <p:blipFill>
          <a:blip r:embed="rId3"/>
          <a:stretch>
            <a:fillRect/>
          </a:stretch>
        </p:blipFill>
        <p:spPr>
          <a:xfrm>
            <a:off x="104111" y="1959560"/>
            <a:ext cx="8935778" cy="3648776"/>
          </a:xfrm>
          <a:prstGeom prst="rect">
            <a:avLst/>
          </a:prstGeom>
        </p:spPr>
      </p:pic>
    </p:spTree>
    <p:extLst>
      <p:ext uri="{BB962C8B-B14F-4D97-AF65-F5344CB8AC3E}">
        <p14:creationId xmlns:p14="http://schemas.microsoft.com/office/powerpoint/2010/main" val="4015035578"/>
      </p:ext>
    </p:extLst>
  </p:cSld>
  <p:clrMapOvr>
    <a:masterClrMapping/>
  </p:clrMapOvr>
  <mc:AlternateContent xmlns:mc="http://schemas.openxmlformats.org/markup-compatibility/2006" xmlns:p14="http://schemas.microsoft.com/office/powerpoint/2010/main">
    <mc:Choice Requires="p14">
      <p:transition spd="slow" p14:dur="2000" advTm="18045"/>
    </mc:Choice>
    <mc:Fallback xmlns="">
      <p:transition spd="slow" advTm="1804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91BB-395B-9A45-8252-778A42B84D24}"/>
              </a:ext>
            </a:extLst>
          </p:cNvPr>
          <p:cNvSpPr>
            <a:spLocks noGrp="1"/>
          </p:cNvSpPr>
          <p:nvPr>
            <p:ph type="title"/>
          </p:nvPr>
        </p:nvSpPr>
        <p:spPr>
          <a:xfrm>
            <a:off x="628650" y="156407"/>
            <a:ext cx="7886700" cy="1325563"/>
          </a:xfrm>
        </p:spPr>
        <p:txBody>
          <a:bodyPr>
            <a:normAutofit/>
          </a:bodyPr>
          <a:lstStyle/>
          <a:p>
            <a:r>
              <a:rPr lang="en-US" altLang="zh-CN" sz="3200" i="1" dirty="0">
                <a:latin typeface="Minion Pro Capt" panose="02040503050201020203" pitchFamily="18" charset="0"/>
              </a:rPr>
              <a:t>Design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of</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shape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adaptor</a:t>
            </a:r>
            <a:endParaRPr lang="en-GB" sz="3200" i="1" dirty="0">
              <a:latin typeface="Minion Pro Capt" panose="02040503050201020203" pitchFamily="18" charset="0"/>
            </a:endParaRPr>
          </a:p>
        </p:txBody>
      </p:sp>
      <p:sp>
        <p:nvSpPr>
          <p:cNvPr id="4" name="Rounded Rectangle 3">
            <a:extLst>
              <a:ext uri="{FF2B5EF4-FFF2-40B4-BE49-F238E27FC236}">
                <a16:creationId xmlns:a16="http://schemas.microsoft.com/office/drawing/2014/main" id="{EC9FBEAD-4895-AE4D-BF5C-D667FF51112A}"/>
              </a:ext>
            </a:extLst>
          </p:cNvPr>
          <p:cNvSpPr/>
          <p:nvPr/>
        </p:nvSpPr>
        <p:spPr>
          <a:xfrm>
            <a:off x="1571675" y="1421542"/>
            <a:ext cx="5794178" cy="3240088"/>
          </a:xfrm>
          <a:prstGeom prst="roundRect">
            <a:avLst>
              <a:gd name="adj" fmla="val 11497"/>
            </a:avLst>
          </a:prstGeom>
          <a:solidFill>
            <a:srgbClr val="23638A">
              <a:alpha val="3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523" dirty="0">
              <a:solidFill>
                <a:schemeClr val="accent1"/>
              </a:solidFill>
              <a:latin typeface="Minion Pro Capt" panose="02040503050201020203" pitchFamily="18" charset="0"/>
            </a:endParaRPr>
          </a:p>
        </p:txBody>
      </p:sp>
      <p:cxnSp>
        <p:nvCxnSpPr>
          <p:cNvPr id="6" name="Elbow Connector 5">
            <a:extLst>
              <a:ext uri="{FF2B5EF4-FFF2-40B4-BE49-F238E27FC236}">
                <a16:creationId xmlns:a16="http://schemas.microsoft.com/office/drawing/2014/main" id="{67F02336-F6D3-AC4B-9F5E-077F895ACDFA}"/>
              </a:ext>
            </a:extLst>
          </p:cNvPr>
          <p:cNvCxnSpPr>
            <a:cxnSpLocks/>
          </p:cNvCxnSpPr>
          <p:nvPr/>
        </p:nvCxnSpPr>
        <p:spPr>
          <a:xfrm flipV="1">
            <a:off x="3617879" y="2012971"/>
            <a:ext cx="3109384" cy="507106"/>
          </a:xfrm>
          <a:prstGeom prst="bentConnector3">
            <a:avLst>
              <a:gd name="adj1" fmla="val 100239"/>
            </a:avLst>
          </a:prstGeom>
          <a:ln w="12700">
            <a:tailEnd type="none" w="lg" len="lg"/>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51D52957-69DA-144C-BEBB-A923784E35FA}"/>
              </a:ext>
            </a:extLst>
          </p:cNvPr>
          <p:cNvCxnSpPr>
            <a:cxnSpLocks/>
            <a:stCxn id="37" idx="3"/>
            <a:endCxn id="38" idx="1"/>
          </p:cNvCxnSpPr>
          <p:nvPr/>
        </p:nvCxnSpPr>
        <p:spPr>
          <a:xfrm flipV="1">
            <a:off x="4420842" y="1999472"/>
            <a:ext cx="1664492" cy="3496"/>
          </a:xfrm>
          <a:prstGeom prst="line">
            <a:avLst/>
          </a:prstGeom>
          <a:ln w="12700">
            <a:tailEnd type="triangle" w="med" len="med"/>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621F8623-1294-A440-A4CC-F033A8E5BD2B}"/>
              </a:ext>
            </a:extLst>
          </p:cNvPr>
          <p:cNvCxnSpPr>
            <a:cxnSpLocks/>
            <a:endCxn id="37" idx="1"/>
          </p:cNvCxnSpPr>
          <p:nvPr/>
        </p:nvCxnSpPr>
        <p:spPr>
          <a:xfrm>
            <a:off x="1688966" y="1999731"/>
            <a:ext cx="2415076" cy="3237"/>
          </a:xfrm>
          <a:prstGeom prst="line">
            <a:avLst/>
          </a:prstGeom>
          <a:ln w="12700">
            <a:tailEnd type="triangle" w="med" len="med"/>
          </a:ln>
        </p:spPr>
        <p:style>
          <a:lnRef idx="1">
            <a:schemeClr val="dk1"/>
          </a:lnRef>
          <a:fillRef idx="0">
            <a:schemeClr val="dk1"/>
          </a:fillRef>
          <a:effectRef idx="0">
            <a:schemeClr val="dk1"/>
          </a:effectRef>
          <a:fontRef idx="minor">
            <a:schemeClr val="tx1"/>
          </a:fontRef>
        </p:style>
      </p:cxnSp>
      <p:sp>
        <p:nvSpPr>
          <p:cNvPr id="9" name="Rounded Rectangle 8">
            <a:extLst>
              <a:ext uri="{FF2B5EF4-FFF2-40B4-BE49-F238E27FC236}">
                <a16:creationId xmlns:a16="http://schemas.microsoft.com/office/drawing/2014/main" id="{5145B56A-2A5D-A043-9D98-903904381B10}"/>
              </a:ext>
            </a:extLst>
          </p:cNvPr>
          <p:cNvSpPr/>
          <p:nvPr/>
        </p:nvSpPr>
        <p:spPr>
          <a:xfrm>
            <a:off x="1813438" y="1763029"/>
            <a:ext cx="1893117" cy="47987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681" tIns="26840" rIns="53681" bIns="26840" numCol="1" spcCol="0" rtlCol="0" fromWordArt="0" anchor="ctr" anchorCtr="0" forceAA="0" compatLnSpc="1">
            <a:prstTxWarp prst="textNoShape">
              <a:avLst/>
            </a:prstTxWarp>
            <a:noAutofit/>
          </a:bodyPr>
          <a:lstStyle/>
          <a:p>
            <a:pPr algn="ctr"/>
            <a:endParaRPr lang="en-GB" sz="523">
              <a:latin typeface="Minion Pro Capt" panose="02040503050201020203" pitchFamily="18" charset="0"/>
            </a:endParaRPr>
          </a:p>
        </p:txBody>
      </p:sp>
      <p:sp>
        <p:nvSpPr>
          <p:cNvPr id="10" name="TextBox 9">
            <a:extLst>
              <a:ext uri="{FF2B5EF4-FFF2-40B4-BE49-F238E27FC236}">
                <a16:creationId xmlns:a16="http://schemas.microsoft.com/office/drawing/2014/main" id="{00BA6568-C329-544D-B5DC-06FC63764639}"/>
              </a:ext>
            </a:extLst>
          </p:cNvPr>
          <p:cNvSpPr txBox="1"/>
          <p:nvPr/>
        </p:nvSpPr>
        <p:spPr>
          <a:xfrm>
            <a:off x="686164" y="3667977"/>
            <a:ext cx="718466" cy="430246"/>
          </a:xfrm>
          <a:prstGeom prst="rect">
            <a:avLst/>
          </a:prstGeom>
          <a:noFill/>
        </p:spPr>
        <p:txBody>
          <a:bodyPr wrap="square" rtlCol="0">
            <a:spAutoFit/>
          </a:bodyPr>
          <a:lstStyle/>
          <a:p>
            <a:pPr algn="ctr">
              <a:lnSpc>
                <a:spcPts val="1315"/>
              </a:lnSpc>
            </a:pPr>
            <a:r>
              <a:rPr lang="en-US" altLang="zh-CN" sz="1200" dirty="0">
                <a:latin typeface="Minion Pro Capt" panose="02040503050201020203" pitchFamily="18" charset="0"/>
                <a:ea typeface="Palladio" pitchFamily="2" charset="77"/>
              </a:rPr>
              <a:t>Input</a:t>
            </a:r>
            <a:r>
              <a:rPr lang="zh-CN" altLang="en-US" sz="1200" dirty="0">
                <a:latin typeface="Minion Pro Capt" panose="02040503050201020203" pitchFamily="18" charset="0"/>
              </a:rPr>
              <a:t> </a:t>
            </a:r>
            <a:endParaRPr lang="en-GB" altLang="zh-CN" sz="1200" dirty="0">
              <a:latin typeface="Minion Pro Capt" panose="02040503050201020203" pitchFamily="18" charset="0"/>
            </a:endParaRPr>
          </a:p>
          <a:p>
            <a:pPr algn="ctr">
              <a:lnSpc>
                <a:spcPts val="1315"/>
              </a:lnSpc>
            </a:pPr>
            <a:r>
              <a:rPr lang="en-US" altLang="zh-CN" sz="1200" dirty="0">
                <a:latin typeface="Minion Pro Capt" panose="02040503050201020203" pitchFamily="18" charset="0"/>
                <a:ea typeface="Palladio" pitchFamily="2" charset="77"/>
              </a:rPr>
              <a:t>Features</a:t>
            </a:r>
            <a:endParaRPr lang="en-GB" sz="1200" dirty="0">
              <a:latin typeface="Minion Pro Capt" panose="02040503050201020203" pitchFamily="18" charset="0"/>
              <a:ea typeface="Palladio" pitchFamily="2" charset="77"/>
            </a:endParaRPr>
          </a:p>
        </p:txBody>
      </p:sp>
      <p:cxnSp>
        <p:nvCxnSpPr>
          <p:cNvPr id="11" name="Straight Connector 10">
            <a:extLst>
              <a:ext uri="{FF2B5EF4-FFF2-40B4-BE49-F238E27FC236}">
                <a16:creationId xmlns:a16="http://schemas.microsoft.com/office/drawing/2014/main" id="{471BE432-0AF2-2846-BAC6-8EDF74B30A29}"/>
              </a:ext>
            </a:extLst>
          </p:cNvPr>
          <p:cNvCxnSpPr>
            <a:cxnSpLocks/>
            <a:stCxn id="35" idx="3"/>
            <a:endCxn id="36" idx="1"/>
          </p:cNvCxnSpPr>
          <p:nvPr/>
        </p:nvCxnSpPr>
        <p:spPr>
          <a:xfrm>
            <a:off x="1365365" y="3332313"/>
            <a:ext cx="2581433" cy="0"/>
          </a:xfrm>
          <a:prstGeom prst="line">
            <a:avLst/>
          </a:prstGeom>
          <a:ln w="12700">
            <a:tailEnd type="triangl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AE0177C-6943-2141-94E5-074D8DB2EB5F}"/>
              </a:ext>
            </a:extLst>
          </p:cNvPr>
          <p:cNvCxnSpPr>
            <a:cxnSpLocks/>
          </p:cNvCxnSpPr>
          <p:nvPr/>
        </p:nvCxnSpPr>
        <p:spPr>
          <a:xfrm>
            <a:off x="1688966" y="1996560"/>
            <a:ext cx="0" cy="1338193"/>
          </a:xfrm>
          <a:prstGeom prst="line">
            <a:avLst/>
          </a:prstGeom>
          <a:ln w="12700"/>
        </p:spPr>
        <p:style>
          <a:lnRef idx="1">
            <a:schemeClr val="dk1"/>
          </a:lnRef>
          <a:fillRef idx="0">
            <a:schemeClr val="dk1"/>
          </a:fillRef>
          <a:effectRef idx="0">
            <a:schemeClr val="dk1"/>
          </a:effectRef>
          <a:fontRef idx="minor">
            <a:schemeClr val="tx1"/>
          </a:fontRef>
        </p:style>
      </p:cxnSp>
      <p:sp>
        <p:nvSpPr>
          <p:cNvPr id="13" name="Rounded Rectangle 12">
            <a:extLst>
              <a:ext uri="{FF2B5EF4-FFF2-40B4-BE49-F238E27FC236}">
                <a16:creationId xmlns:a16="http://schemas.microsoft.com/office/drawing/2014/main" id="{ACFB8C29-D878-904B-8E4F-F16C77E96CA9}"/>
              </a:ext>
            </a:extLst>
          </p:cNvPr>
          <p:cNvSpPr/>
          <p:nvPr/>
        </p:nvSpPr>
        <p:spPr>
          <a:xfrm>
            <a:off x="1813427" y="3080713"/>
            <a:ext cx="1893117" cy="47987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681" tIns="26840" rIns="53681" bIns="26840" numCol="1" spcCol="0" rtlCol="0" fromWordArt="0" anchor="ctr" anchorCtr="0" forceAA="0" compatLnSpc="1">
            <a:prstTxWarp prst="textNoShape">
              <a:avLst/>
            </a:prstTxWarp>
            <a:noAutofit/>
          </a:bodyPr>
          <a:lstStyle/>
          <a:p>
            <a:pPr algn="ctr"/>
            <a:endParaRPr lang="en-GB" sz="523">
              <a:latin typeface="Minion Pro Capt" panose="02040503050201020203" pitchFamily="18" charset="0"/>
            </a:endParaRPr>
          </a:p>
        </p:txBody>
      </p:sp>
      <p:sp>
        <p:nvSpPr>
          <p:cNvPr id="14" name="Rounded Rectangle 13">
            <a:extLst>
              <a:ext uri="{FF2B5EF4-FFF2-40B4-BE49-F238E27FC236}">
                <a16:creationId xmlns:a16="http://schemas.microsoft.com/office/drawing/2014/main" id="{EFD10322-7989-A44C-AC5F-F0B4166E6C0D}"/>
              </a:ext>
            </a:extLst>
          </p:cNvPr>
          <p:cNvSpPr/>
          <p:nvPr/>
        </p:nvSpPr>
        <p:spPr>
          <a:xfrm>
            <a:off x="1813438" y="2386441"/>
            <a:ext cx="1893109" cy="263763"/>
          </a:xfrm>
          <a:prstGeom prst="round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1844"/>
              </a:lnSpc>
            </a:pPr>
            <a:endParaRPr lang="en-GB" sz="1292" dirty="0">
              <a:solidFill>
                <a:schemeClr val="tx1"/>
              </a:solidFill>
              <a:latin typeface="Minion Pro Capt" panose="02040503050201020203" pitchFamily="18" charset="0"/>
              <a:ea typeface="Palladio" pitchFamily="2" charset="77"/>
            </a:endParaRPr>
          </a:p>
        </p:txBody>
      </p:sp>
      <p:sp>
        <p:nvSpPr>
          <p:cNvPr id="15" name="Rounded Rectangle 14">
            <a:extLst>
              <a:ext uri="{FF2B5EF4-FFF2-40B4-BE49-F238E27FC236}">
                <a16:creationId xmlns:a16="http://schemas.microsoft.com/office/drawing/2014/main" id="{99C02849-BC24-894F-B991-61869E00D46F}"/>
              </a:ext>
            </a:extLst>
          </p:cNvPr>
          <p:cNvSpPr/>
          <p:nvPr/>
        </p:nvSpPr>
        <p:spPr>
          <a:xfrm>
            <a:off x="1813426" y="3707845"/>
            <a:ext cx="1893117" cy="263763"/>
          </a:xfrm>
          <a:prstGeom prst="round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1844"/>
              </a:lnSpc>
            </a:pPr>
            <a:endParaRPr lang="en-GB" sz="1292" dirty="0">
              <a:solidFill>
                <a:schemeClr val="tx1"/>
              </a:solidFill>
              <a:latin typeface="Minion Pro Capt" panose="02040503050201020203" pitchFamily="18" charset="0"/>
              <a:ea typeface="Palladio" pitchFamily="2" charset="77"/>
            </a:endParaRPr>
          </a:p>
        </p:txBody>
      </p:sp>
      <p:sp>
        <p:nvSpPr>
          <p:cNvPr id="16" name="TextBox 15">
            <a:extLst>
              <a:ext uri="{FF2B5EF4-FFF2-40B4-BE49-F238E27FC236}">
                <a16:creationId xmlns:a16="http://schemas.microsoft.com/office/drawing/2014/main" id="{BA92ACFB-9F84-D843-8B97-6B7DB7C556E3}"/>
              </a:ext>
            </a:extLst>
          </p:cNvPr>
          <p:cNvSpPr txBox="1"/>
          <p:nvPr/>
        </p:nvSpPr>
        <p:spPr>
          <a:xfrm>
            <a:off x="5812311" y="4217661"/>
            <a:ext cx="1422185" cy="29815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1515"/>
              </a:lnSpc>
            </a:pPr>
            <a:r>
              <a:rPr lang="en-US" altLang="zh-CN" sz="1600" i="1" dirty="0">
                <a:latin typeface="Minion Pro Capt" panose="02040503050201020203" pitchFamily="18" charset="0"/>
                <a:ea typeface="Palladio" pitchFamily="2" charset="77"/>
              </a:rPr>
              <a:t>Shape</a:t>
            </a:r>
            <a:r>
              <a:rPr lang="zh-CN" altLang="en-US" sz="1600" i="1" dirty="0">
                <a:latin typeface="Minion Pro Capt" panose="02040503050201020203" pitchFamily="18" charset="0"/>
                <a:ea typeface="Palladio" pitchFamily="2" charset="77"/>
              </a:rPr>
              <a:t> </a:t>
            </a:r>
            <a:r>
              <a:rPr lang="en-US" altLang="zh-CN" sz="1600" i="1" dirty="0">
                <a:latin typeface="Minion Pro Capt" panose="02040503050201020203" pitchFamily="18" charset="0"/>
                <a:ea typeface="Palladio" pitchFamily="2" charset="77"/>
              </a:rPr>
              <a:t>Adaptor</a:t>
            </a:r>
            <a:endParaRPr lang="en-GB" sz="1600" i="1" dirty="0">
              <a:latin typeface="Minion Pro Capt" panose="02040503050201020203" pitchFamily="18" charset="0"/>
              <a:ea typeface="Palladio" pitchFamily="2" charset="77"/>
            </a:endParaRPr>
          </a:p>
        </p:txBody>
      </p:sp>
      <p:cxnSp>
        <p:nvCxnSpPr>
          <p:cNvPr id="17" name="Straight Connector 16">
            <a:extLst>
              <a:ext uri="{FF2B5EF4-FFF2-40B4-BE49-F238E27FC236}">
                <a16:creationId xmlns:a16="http://schemas.microsoft.com/office/drawing/2014/main" id="{B2381E57-C707-2346-83AB-8902E3936653}"/>
              </a:ext>
            </a:extLst>
          </p:cNvPr>
          <p:cNvCxnSpPr>
            <a:cxnSpLocks/>
            <a:stCxn id="36" idx="3"/>
            <a:endCxn id="39" idx="1"/>
          </p:cNvCxnSpPr>
          <p:nvPr/>
        </p:nvCxnSpPr>
        <p:spPr>
          <a:xfrm flipV="1">
            <a:off x="4576777" y="3326596"/>
            <a:ext cx="1507168" cy="5717"/>
          </a:xfrm>
          <a:prstGeom prst="line">
            <a:avLst/>
          </a:prstGeom>
          <a:ln w="12700">
            <a:tailEnd type="triangl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AE92C92-BFF2-1844-B537-BAEC98825361}"/>
              </a:ext>
            </a:extLst>
          </p:cNvPr>
          <p:cNvCxnSpPr>
            <a:cxnSpLocks/>
            <a:stCxn id="39" idx="3"/>
            <a:endCxn id="26" idx="1"/>
          </p:cNvCxnSpPr>
          <p:nvPr/>
        </p:nvCxnSpPr>
        <p:spPr>
          <a:xfrm flipV="1">
            <a:off x="6490745" y="3325351"/>
            <a:ext cx="392564" cy="1245"/>
          </a:xfrm>
          <a:prstGeom prst="line">
            <a:avLst/>
          </a:prstGeom>
          <a:ln w="12700">
            <a:tailEnd type="triangle" w="med" len="med"/>
          </a:ln>
        </p:spPr>
        <p:style>
          <a:lnRef idx="1">
            <a:schemeClr val="dk1"/>
          </a:lnRef>
          <a:fillRef idx="0">
            <a:schemeClr val="dk1"/>
          </a:fillRef>
          <a:effectRef idx="0">
            <a:schemeClr val="dk1"/>
          </a:effectRef>
          <a:fontRef idx="minor">
            <a:schemeClr val="tx1"/>
          </a:fontRef>
        </p:style>
      </p:cxnSp>
      <p:cxnSp>
        <p:nvCxnSpPr>
          <p:cNvPr id="19" name="Elbow Connector 18">
            <a:extLst>
              <a:ext uri="{FF2B5EF4-FFF2-40B4-BE49-F238E27FC236}">
                <a16:creationId xmlns:a16="http://schemas.microsoft.com/office/drawing/2014/main" id="{E790C452-688A-DF4F-A8C6-4584703F7723}"/>
              </a:ext>
            </a:extLst>
          </p:cNvPr>
          <p:cNvCxnSpPr>
            <a:cxnSpLocks/>
            <a:stCxn id="38" idx="3"/>
            <a:endCxn id="26" idx="0"/>
          </p:cNvCxnSpPr>
          <p:nvPr/>
        </p:nvCxnSpPr>
        <p:spPr>
          <a:xfrm>
            <a:off x="6490353" y="1999472"/>
            <a:ext cx="544566" cy="1174269"/>
          </a:xfrm>
          <a:prstGeom prst="bentConnector2">
            <a:avLst/>
          </a:prstGeom>
          <a:ln w="12700">
            <a:tailEnd type="triangle" w="med" len="med"/>
          </a:ln>
        </p:spPr>
        <p:style>
          <a:lnRef idx="1">
            <a:schemeClr val="dk1"/>
          </a:lnRef>
          <a:fillRef idx="0">
            <a:schemeClr val="dk1"/>
          </a:fillRef>
          <a:effectRef idx="0">
            <a:schemeClr val="dk1"/>
          </a:effectRef>
          <a:fontRef idx="minor">
            <a:schemeClr val="tx1"/>
          </a:fontRef>
        </p:style>
      </p:cxnSp>
      <p:cxnSp>
        <p:nvCxnSpPr>
          <p:cNvPr id="20" name="Elbow Connector 19">
            <a:extLst>
              <a:ext uri="{FF2B5EF4-FFF2-40B4-BE49-F238E27FC236}">
                <a16:creationId xmlns:a16="http://schemas.microsoft.com/office/drawing/2014/main" id="{1805C2C8-FCE5-5743-896D-7216F32D4164}"/>
              </a:ext>
            </a:extLst>
          </p:cNvPr>
          <p:cNvCxnSpPr>
            <a:cxnSpLocks/>
          </p:cNvCxnSpPr>
          <p:nvPr/>
        </p:nvCxnSpPr>
        <p:spPr>
          <a:xfrm flipV="1">
            <a:off x="3706543" y="3329869"/>
            <a:ext cx="3020720" cy="511676"/>
          </a:xfrm>
          <a:prstGeom prst="bentConnector3">
            <a:avLst>
              <a:gd name="adj1" fmla="val 100137"/>
            </a:avLst>
          </a:prstGeom>
          <a:ln w="12700">
            <a:tailEnd type="none" w="med" len="lg"/>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EA7795DF-B3E5-E04A-88FA-A98F72467607}"/>
              </a:ext>
            </a:extLst>
          </p:cNvPr>
          <p:cNvCxnSpPr>
            <a:cxnSpLocks/>
            <a:stCxn id="26" idx="3"/>
            <a:endCxn id="40" idx="1"/>
          </p:cNvCxnSpPr>
          <p:nvPr/>
        </p:nvCxnSpPr>
        <p:spPr>
          <a:xfrm>
            <a:off x="7186528" y="3325351"/>
            <a:ext cx="464526" cy="350"/>
          </a:xfrm>
          <a:prstGeom prst="line">
            <a:avLst/>
          </a:prstGeom>
          <a:ln w="12700">
            <a:tailEnd type="triangle" w="med" len="med"/>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89B8DDE2-6427-F44A-9268-6C5D73B198DE}"/>
              </a:ext>
            </a:extLst>
          </p:cNvPr>
          <p:cNvSpPr txBox="1"/>
          <p:nvPr/>
        </p:nvSpPr>
        <p:spPr>
          <a:xfrm>
            <a:off x="7494330" y="3528751"/>
            <a:ext cx="718466" cy="430246"/>
          </a:xfrm>
          <a:prstGeom prst="rect">
            <a:avLst/>
          </a:prstGeom>
          <a:noFill/>
        </p:spPr>
        <p:txBody>
          <a:bodyPr wrap="square" rtlCol="0">
            <a:spAutoFit/>
          </a:bodyPr>
          <a:lstStyle/>
          <a:p>
            <a:pPr algn="ctr">
              <a:lnSpc>
                <a:spcPts val="1315"/>
              </a:lnSpc>
            </a:pPr>
            <a:r>
              <a:rPr lang="en-US" altLang="zh-CN" sz="1200" dirty="0">
                <a:latin typeface="Minion Pro Capt" panose="02040503050201020203" pitchFamily="18" charset="0"/>
                <a:ea typeface="Palladio" pitchFamily="2" charset="77"/>
              </a:rPr>
              <a:t>Resized</a:t>
            </a:r>
            <a:endParaRPr lang="en-GB" altLang="zh-CN" sz="1200" dirty="0">
              <a:latin typeface="Minion Pro Capt" panose="02040503050201020203" pitchFamily="18" charset="0"/>
              <a:ea typeface="Palladio" pitchFamily="2" charset="77"/>
            </a:endParaRPr>
          </a:p>
          <a:p>
            <a:pPr algn="ctr">
              <a:lnSpc>
                <a:spcPts val="1315"/>
              </a:lnSpc>
            </a:pPr>
            <a:r>
              <a:rPr lang="en-US" altLang="zh-CN" sz="1200" dirty="0">
                <a:latin typeface="Minion Pro Capt" panose="02040503050201020203" pitchFamily="18" charset="0"/>
                <a:ea typeface="Palladio" pitchFamily="2" charset="77"/>
              </a:rPr>
              <a:t>Features</a:t>
            </a:r>
            <a:endParaRPr lang="en-GB" sz="1200" dirty="0">
              <a:latin typeface="Minion Pro Capt" panose="02040503050201020203" pitchFamily="18" charset="0"/>
              <a:ea typeface="Palladio" pitchFamily="2" charset="77"/>
            </a:endParaRPr>
          </a:p>
        </p:txBody>
      </p:sp>
      <p:sp>
        <p:nvSpPr>
          <p:cNvPr id="23" name="Rounded Rectangle 22">
            <a:extLst>
              <a:ext uri="{FF2B5EF4-FFF2-40B4-BE49-F238E27FC236}">
                <a16:creationId xmlns:a16="http://schemas.microsoft.com/office/drawing/2014/main" id="{E82E9384-7060-994A-9B5C-9FC46396CABD}"/>
              </a:ext>
            </a:extLst>
          </p:cNvPr>
          <p:cNvSpPr/>
          <p:nvPr/>
        </p:nvSpPr>
        <p:spPr>
          <a:xfrm>
            <a:off x="4680394" y="1541494"/>
            <a:ext cx="1136407" cy="126557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1740"/>
              </a:lnSpc>
            </a:pPr>
            <a:endParaRPr lang="en-US" altLang="zh-CN" sz="1200" dirty="0">
              <a:solidFill>
                <a:schemeClr val="tx1"/>
              </a:solidFill>
              <a:latin typeface="Minion Pro Capt" panose="02040503050201020203" pitchFamily="18" charset="0"/>
              <a:ea typeface="Palladio" pitchFamily="2" charset="77"/>
            </a:endParaRPr>
          </a:p>
          <a:p>
            <a:pPr algn="ctr">
              <a:lnSpc>
                <a:spcPts val="1740"/>
              </a:lnSpc>
            </a:pPr>
            <a:endParaRPr lang="en-US" altLang="zh-CN" sz="1200" dirty="0">
              <a:solidFill>
                <a:schemeClr val="tx1"/>
              </a:solidFill>
              <a:latin typeface="Minion Pro Capt" panose="02040503050201020203" pitchFamily="18" charset="0"/>
              <a:ea typeface="Palladio" pitchFamily="2" charset="77"/>
            </a:endParaRPr>
          </a:p>
          <a:p>
            <a:pPr algn="ctr">
              <a:lnSpc>
                <a:spcPts val="1740"/>
              </a:lnSpc>
            </a:pPr>
            <a:r>
              <a:rPr lang="en-US" altLang="zh-CN" sz="1200" dirty="0">
                <a:solidFill>
                  <a:schemeClr val="tx1"/>
                </a:solidFill>
                <a:latin typeface="Minion Pro Capt" panose="02040503050201020203" pitchFamily="18" charset="0"/>
                <a:ea typeface="Palladio" pitchFamily="2" charset="77"/>
              </a:rPr>
              <a:t>Adaptive</a:t>
            </a:r>
            <a:endParaRPr lang="en-GB" altLang="zh-CN" sz="1200" dirty="0">
              <a:solidFill>
                <a:schemeClr val="tx1"/>
              </a:solidFill>
              <a:latin typeface="Minion Pro Capt" panose="02040503050201020203" pitchFamily="18" charset="0"/>
              <a:ea typeface="Palladio" pitchFamily="2" charset="77"/>
            </a:endParaRPr>
          </a:p>
          <a:p>
            <a:pPr algn="ctr">
              <a:lnSpc>
                <a:spcPts val="1740"/>
              </a:lnSpc>
            </a:pPr>
            <a:r>
              <a:rPr lang="en-US" altLang="zh-CN" sz="1200" dirty="0">
                <a:solidFill>
                  <a:schemeClr val="tx1"/>
                </a:solidFill>
                <a:latin typeface="Minion Pro Capt" panose="02040503050201020203" pitchFamily="18" charset="0"/>
                <a:ea typeface="Palladio" pitchFamily="2" charset="77"/>
              </a:rPr>
              <a:t>Resizing</a:t>
            </a:r>
          </a:p>
          <a:p>
            <a:pPr algn="ctr">
              <a:lnSpc>
                <a:spcPts val="1740"/>
              </a:lnSpc>
            </a:pPr>
            <a:r>
              <a:rPr lang="en-US" altLang="zh-CN" sz="1200" dirty="0">
                <a:solidFill>
                  <a:schemeClr val="tx1"/>
                </a:solidFill>
                <a:latin typeface="Minion Pro Capt" panose="02040503050201020203" pitchFamily="18" charset="0"/>
                <a:ea typeface="Palladio" pitchFamily="2" charset="77"/>
              </a:rPr>
              <a:t>Layer</a:t>
            </a:r>
          </a:p>
          <a:p>
            <a:pPr algn="ctr">
              <a:lnSpc>
                <a:spcPts val="1740"/>
              </a:lnSpc>
            </a:pPr>
            <a:r>
              <a:rPr lang="en-US" altLang="zh-CN" sz="1200" dirty="0">
                <a:solidFill>
                  <a:schemeClr val="tx1"/>
                </a:solidFill>
                <a:latin typeface="Minion Pro Capt" panose="02040503050201020203" pitchFamily="18" charset="0"/>
                <a:ea typeface="Palladio" pitchFamily="2" charset="77"/>
              </a:rPr>
              <a:t>with</a:t>
            </a:r>
          </a:p>
          <a:p>
            <a:pPr algn="ctr">
              <a:lnSpc>
                <a:spcPts val="1844"/>
              </a:lnSpc>
            </a:pPr>
            <a:endParaRPr lang="en-US" altLang="zh-CN" sz="1292" dirty="0">
              <a:solidFill>
                <a:schemeClr val="tx1"/>
              </a:solidFill>
              <a:latin typeface="Minion Pro Capt" panose="02040503050201020203" pitchFamily="18" charset="0"/>
              <a:ea typeface="Palladio" pitchFamily="2" charset="77"/>
            </a:endParaRPr>
          </a:p>
          <a:p>
            <a:pPr algn="ctr">
              <a:lnSpc>
                <a:spcPts val="1844"/>
              </a:lnSpc>
            </a:pPr>
            <a:endParaRPr lang="en-US" sz="1292" dirty="0">
              <a:solidFill>
                <a:schemeClr val="tx1"/>
              </a:solidFill>
              <a:latin typeface="Minion Pro Capt" panose="02040503050201020203" pitchFamily="18" charset="0"/>
              <a:ea typeface="Palladio" pitchFamily="2" charset="77"/>
            </a:endParaRPr>
          </a:p>
          <a:p>
            <a:pPr algn="ctr">
              <a:lnSpc>
                <a:spcPts val="1844"/>
              </a:lnSpc>
            </a:pPr>
            <a:endParaRPr lang="en-GB" sz="1292" dirty="0">
              <a:solidFill>
                <a:schemeClr val="tx1"/>
              </a:solidFill>
              <a:latin typeface="Minion Pro Capt" panose="02040503050201020203" pitchFamily="18" charset="0"/>
              <a:ea typeface="Palladio" pitchFamily="2" charset="77"/>
            </a:endParaRPr>
          </a:p>
        </p:txBody>
      </p:sp>
      <p:sp>
        <p:nvSpPr>
          <p:cNvPr id="24" name="TextBox 23">
            <a:extLst>
              <a:ext uri="{FF2B5EF4-FFF2-40B4-BE49-F238E27FC236}">
                <a16:creationId xmlns:a16="http://schemas.microsoft.com/office/drawing/2014/main" id="{B9F49DCC-EA86-5B44-BEEA-3535AE5164A1}"/>
              </a:ext>
            </a:extLst>
          </p:cNvPr>
          <p:cNvSpPr txBox="1"/>
          <p:nvPr/>
        </p:nvSpPr>
        <p:spPr>
          <a:xfrm>
            <a:off x="5911237" y="3590332"/>
            <a:ext cx="889911" cy="28469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1515"/>
              </a:lnSpc>
            </a:pPr>
            <a:r>
              <a:rPr lang="en-US" altLang="zh-CN" sz="1100" i="1" dirty="0">
                <a:latin typeface="Minion Pro Capt" panose="02040503050201020203" pitchFamily="18" charset="0"/>
                <a:ea typeface="Palladio" pitchFamily="2" charset="77"/>
              </a:rPr>
              <a:t>weighted</a:t>
            </a:r>
            <a:r>
              <a:rPr lang="zh-CN" altLang="en-US" sz="1100" i="1" dirty="0">
                <a:latin typeface="Minion Pro Capt" panose="02040503050201020203" pitchFamily="18" charset="0"/>
                <a:ea typeface="Palladio" pitchFamily="2" charset="77"/>
              </a:rPr>
              <a:t> </a:t>
            </a:r>
            <a:r>
              <a:rPr lang="en-US" altLang="zh-CN" sz="1100" i="1" dirty="0">
                <a:latin typeface="Minion Pro Capt" panose="02040503050201020203" pitchFamily="18" charset="0"/>
                <a:ea typeface="Palladio" pitchFamily="2" charset="77"/>
              </a:rPr>
              <a:t>by</a:t>
            </a:r>
            <a:endParaRPr lang="en-GB" sz="1100" i="1" dirty="0">
              <a:latin typeface="Minion Pro Capt" panose="02040503050201020203" pitchFamily="18" charset="0"/>
              <a:ea typeface="Palladio" pitchFamily="2" charset="77"/>
            </a:endParaRPr>
          </a:p>
        </p:txBody>
      </p:sp>
      <p:sp>
        <p:nvSpPr>
          <p:cNvPr id="25" name="Rounded Rectangle 24">
            <a:extLst>
              <a:ext uri="{FF2B5EF4-FFF2-40B4-BE49-F238E27FC236}">
                <a16:creationId xmlns:a16="http://schemas.microsoft.com/office/drawing/2014/main" id="{02D06516-B63C-AB49-9397-9A4EB01AD0B6}"/>
              </a:ext>
            </a:extLst>
          </p:cNvPr>
          <p:cNvSpPr/>
          <p:nvPr/>
        </p:nvSpPr>
        <p:spPr>
          <a:xfrm>
            <a:off x="4675904" y="2908236"/>
            <a:ext cx="1136407" cy="126557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1844"/>
              </a:lnSpc>
            </a:pPr>
            <a:endParaRPr lang="en-US" altLang="zh-CN" sz="1292" dirty="0">
              <a:solidFill>
                <a:schemeClr val="tx1"/>
              </a:solidFill>
              <a:latin typeface="Minion Pro Capt" panose="02040503050201020203" pitchFamily="18" charset="0"/>
              <a:ea typeface="Palladio" pitchFamily="2" charset="77"/>
            </a:endParaRPr>
          </a:p>
          <a:p>
            <a:pPr algn="ctr">
              <a:lnSpc>
                <a:spcPts val="1740"/>
              </a:lnSpc>
            </a:pPr>
            <a:endParaRPr lang="en-US" altLang="zh-CN" sz="1200" dirty="0">
              <a:solidFill>
                <a:schemeClr val="tx1"/>
              </a:solidFill>
              <a:latin typeface="Minion Pro Capt" panose="02040503050201020203" pitchFamily="18" charset="0"/>
              <a:ea typeface="Palladio" pitchFamily="2" charset="77"/>
            </a:endParaRPr>
          </a:p>
          <a:p>
            <a:pPr algn="ctr">
              <a:lnSpc>
                <a:spcPts val="1740"/>
              </a:lnSpc>
            </a:pPr>
            <a:endParaRPr lang="en-US" altLang="zh-CN" sz="1200" dirty="0">
              <a:solidFill>
                <a:schemeClr val="tx1"/>
              </a:solidFill>
              <a:latin typeface="Minion Pro Capt" panose="02040503050201020203" pitchFamily="18" charset="0"/>
              <a:ea typeface="Palladio" pitchFamily="2" charset="77"/>
            </a:endParaRPr>
          </a:p>
          <a:p>
            <a:pPr algn="ctr">
              <a:lnSpc>
                <a:spcPts val="1740"/>
              </a:lnSpc>
            </a:pPr>
            <a:r>
              <a:rPr lang="en-US" altLang="zh-CN" sz="1200" dirty="0">
                <a:solidFill>
                  <a:schemeClr val="tx1"/>
                </a:solidFill>
                <a:latin typeface="Minion Pro Capt" panose="02040503050201020203" pitchFamily="18" charset="0"/>
                <a:ea typeface="Palladio" pitchFamily="2" charset="77"/>
              </a:rPr>
              <a:t>Adaptive</a:t>
            </a:r>
            <a:endParaRPr lang="en-GB" altLang="zh-CN" sz="1200" dirty="0">
              <a:solidFill>
                <a:schemeClr val="tx1"/>
              </a:solidFill>
              <a:latin typeface="Minion Pro Capt" panose="02040503050201020203" pitchFamily="18" charset="0"/>
              <a:ea typeface="Palladio" pitchFamily="2" charset="77"/>
            </a:endParaRPr>
          </a:p>
          <a:p>
            <a:pPr algn="ctr">
              <a:lnSpc>
                <a:spcPts val="1740"/>
              </a:lnSpc>
            </a:pPr>
            <a:r>
              <a:rPr lang="en-US" altLang="zh-CN" sz="1200" dirty="0">
                <a:solidFill>
                  <a:schemeClr val="tx1"/>
                </a:solidFill>
                <a:latin typeface="Minion Pro Capt" panose="02040503050201020203" pitchFamily="18" charset="0"/>
                <a:ea typeface="Palladio" pitchFamily="2" charset="77"/>
              </a:rPr>
              <a:t>Resizing</a:t>
            </a:r>
          </a:p>
          <a:p>
            <a:pPr algn="ctr">
              <a:lnSpc>
                <a:spcPts val="1740"/>
              </a:lnSpc>
            </a:pPr>
            <a:r>
              <a:rPr lang="en-US" altLang="zh-CN" sz="1200" dirty="0">
                <a:solidFill>
                  <a:schemeClr val="tx1"/>
                </a:solidFill>
                <a:latin typeface="Minion Pro Capt" panose="02040503050201020203" pitchFamily="18" charset="0"/>
                <a:ea typeface="Palladio" pitchFamily="2" charset="77"/>
              </a:rPr>
              <a:t>Layer</a:t>
            </a:r>
          </a:p>
          <a:p>
            <a:pPr algn="ctr">
              <a:lnSpc>
                <a:spcPts val="1740"/>
              </a:lnSpc>
            </a:pPr>
            <a:r>
              <a:rPr lang="en-US" altLang="zh-CN" sz="1200" dirty="0">
                <a:solidFill>
                  <a:schemeClr val="tx1"/>
                </a:solidFill>
                <a:latin typeface="Minion Pro Capt" panose="02040503050201020203" pitchFamily="18" charset="0"/>
                <a:ea typeface="Palladio" pitchFamily="2" charset="77"/>
              </a:rPr>
              <a:t>with</a:t>
            </a:r>
          </a:p>
          <a:p>
            <a:pPr algn="ctr">
              <a:lnSpc>
                <a:spcPts val="1740"/>
              </a:lnSpc>
            </a:pPr>
            <a:endParaRPr lang="en-US" altLang="zh-CN" sz="1200" dirty="0">
              <a:solidFill>
                <a:schemeClr val="tx1"/>
              </a:solidFill>
              <a:latin typeface="Minion Pro Capt" panose="02040503050201020203" pitchFamily="18" charset="0"/>
              <a:ea typeface="Palladio" pitchFamily="2" charset="77"/>
            </a:endParaRPr>
          </a:p>
          <a:p>
            <a:pPr algn="ctr">
              <a:lnSpc>
                <a:spcPts val="1844"/>
              </a:lnSpc>
            </a:pPr>
            <a:endParaRPr lang="en-US" altLang="zh-CN" sz="1292" dirty="0">
              <a:solidFill>
                <a:schemeClr val="tx1"/>
              </a:solidFill>
              <a:latin typeface="Minion Pro Capt" panose="02040503050201020203" pitchFamily="18" charset="0"/>
              <a:ea typeface="Palladio" pitchFamily="2" charset="77"/>
            </a:endParaRPr>
          </a:p>
          <a:p>
            <a:pPr algn="ctr">
              <a:lnSpc>
                <a:spcPts val="1844"/>
              </a:lnSpc>
            </a:pPr>
            <a:endParaRPr lang="en-US" sz="1292" dirty="0">
              <a:solidFill>
                <a:schemeClr val="tx1"/>
              </a:solidFill>
              <a:latin typeface="Minion Pro Capt" panose="02040503050201020203" pitchFamily="18" charset="0"/>
              <a:ea typeface="Palladio" pitchFamily="2" charset="77"/>
            </a:endParaRPr>
          </a:p>
          <a:p>
            <a:pPr algn="ctr">
              <a:lnSpc>
                <a:spcPts val="1844"/>
              </a:lnSpc>
            </a:pPr>
            <a:endParaRPr lang="en-GB" sz="1292" dirty="0">
              <a:solidFill>
                <a:schemeClr val="tx1"/>
              </a:solidFill>
              <a:latin typeface="Minion Pro Capt" panose="02040503050201020203" pitchFamily="18" charset="0"/>
              <a:ea typeface="Palladio" pitchFamily="2" charset="77"/>
            </a:endParaRPr>
          </a:p>
        </p:txBody>
      </p:sp>
      <p:pic>
        <p:nvPicPr>
          <p:cNvPr id="26" name="Picture 25">
            <a:extLst>
              <a:ext uri="{FF2B5EF4-FFF2-40B4-BE49-F238E27FC236}">
                <a16:creationId xmlns:a16="http://schemas.microsoft.com/office/drawing/2014/main" id="{E2BAAD01-7147-D740-8C1D-3775A2B24A4B}"/>
              </a:ext>
            </a:extLst>
          </p:cNvPr>
          <p:cNvPicPr>
            <a:picLocks noChangeAspect="1"/>
          </p:cNvPicPr>
          <p:nvPr/>
        </p:nvPicPr>
        <p:blipFill>
          <a:blip r:embed="rId4"/>
          <a:stretch>
            <a:fillRect/>
          </a:stretch>
        </p:blipFill>
        <p:spPr>
          <a:xfrm>
            <a:off x="6883309" y="3173741"/>
            <a:ext cx="303219" cy="303219"/>
          </a:xfrm>
          <a:prstGeom prst="rect">
            <a:avLst/>
          </a:prstGeom>
        </p:spPr>
      </p:pic>
      <p:pic>
        <p:nvPicPr>
          <p:cNvPr id="27" name="Picture 26">
            <a:extLst>
              <a:ext uri="{FF2B5EF4-FFF2-40B4-BE49-F238E27FC236}">
                <a16:creationId xmlns:a16="http://schemas.microsoft.com/office/drawing/2014/main" id="{2C2F8C96-A9C3-0D46-8BDA-3F441EE067C0}"/>
              </a:ext>
            </a:extLst>
          </p:cNvPr>
          <p:cNvPicPr>
            <a:picLocks noChangeAspect="1"/>
          </p:cNvPicPr>
          <p:nvPr/>
        </p:nvPicPr>
        <p:blipFill>
          <a:blip r:embed="rId5"/>
          <a:stretch>
            <a:fillRect/>
          </a:stretch>
        </p:blipFill>
        <p:spPr>
          <a:xfrm>
            <a:off x="1938389" y="1832306"/>
            <a:ext cx="1657568" cy="366314"/>
          </a:xfrm>
          <a:prstGeom prst="rect">
            <a:avLst/>
          </a:prstGeom>
        </p:spPr>
      </p:pic>
      <p:pic>
        <p:nvPicPr>
          <p:cNvPr id="28" name="Picture 27">
            <a:extLst>
              <a:ext uri="{FF2B5EF4-FFF2-40B4-BE49-F238E27FC236}">
                <a16:creationId xmlns:a16="http://schemas.microsoft.com/office/drawing/2014/main" id="{D1AFA1AA-A60F-094D-A566-5BF09BCA8A48}"/>
              </a:ext>
            </a:extLst>
          </p:cNvPr>
          <p:cNvPicPr>
            <a:picLocks noChangeAspect="1"/>
          </p:cNvPicPr>
          <p:nvPr/>
        </p:nvPicPr>
        <p:blipFill>
          <a:blip r:embed="rId6"/>
          <a:stretch>
            <a:fillRect/>
          </a:stretch>
        </p:blipFill>
        <p:spPr>
          <a:xfrm>
            <a:off x="1938389" y="3145787"/>
            <a:ext cx="1657568" cy="365304"/>
          </a:xfrm>
          <a:prstGeom prst="rect">
            <a:avLst/>
          </a:prstGeom>
        </p:spPr>
      </p:pic>
      <p:pic>
        <p:nvPicPr>
          <p:cNvPr id="29" name="Picture 28">
            <a:extLst>
              <a:ext uri="{FF2B5EF4-FFF2-40B4-BE49-F238E27FC236}">
                <a16:creationId xmlns:a16="http://schemas.microsoft.com/office/drawing/2014/main" id="{98681A38-A857-4E42-A539-F75BE66D66DC}"/>
              </a:ext>
            </a:extLst>
          </p:cNvPr>
          <p:cNvPicPr>
            <a:picLocks noChangeAspect="1"/>
          </p:cNvPicPr>
          <p:nvPr/>
        </p:nvPicPr>
        <p:blipFill>
          <a:blip r:embed="rId7"/>
          <a:stretch>
            <a:fillRect/>
          </a:stretch>
        </p:blipFill>
        <p:spPr>
          <a:xfrm>
            <a:off x="4893544" y="2526383"/>
            <a:ext cx="718057" cy="172521"/>
          </a:xfrm>
          <a:prstGeom prst="rect">
            <a:avLst/>
          </a:prstGeom>
        </p:spPr>
      </p:pic>
      <p:pic>
        <p:nvPicPr>
          <p:cNvPr id="30" name="Picture 29">
            <a:extLst>
              <a:ext uri="{FF2B5EF4-FFF2-40B4-BE49-F238E27FC236}">
                <a16:creationId xmlns:a16="http://schemas.microsoft.com/office/drawing/2014/main" id="{82085C6F-7F40-3048-AD80-AC2D8CBDF608}"/>
              </a:ext>
            </a:extLst>
          </p:cNvPr>
          <p:cNvPicPr>
            <a:picLocks noChangeAspect="1"/>
          </p:cNvPicPr>
          <p:nvPr/>
        </p:nvPicPr>
        <p:blipFill>
          <a:blip r:embed="rId8"/>
          <a:stretch>
            <a:fillRect/>
          </a:stretch>
        </p:blipFill>
        <p:spPr>
          <a:xfrm>
            <a:off x="4893544" y="3885805"/>
            <a:ext cx="718884" cy="171605"/>
          </a:xfrm>
          <a:prstGeom prst="rect">
            <a:avLst/>
          </a:prstGeom>
        </p:spPr>
      </p:pic>
      <p:sp>
        <p:nvSpPr>
          <p:cNvPr id="31" name="TextBox 30">
            <a:extLst>
              <a:ext uri="{FF2B5EF4-FFF2-40B4-BE49-F238E27FC236}">
                <a16:creationId xmlns:a16="http://schemas.microsoft.com/office/drawing/2014/main" id="{091973CA-78AB-1D43-A71E-3CAB16E7AA11}"/>
              </a:ext>
            </a:extLst>
          </p:cNvPr>
          <p:cNvSpPr txBox="1"/>
          <p:nvPr/>
        </p:nvSpPr>
        <p:spPr>
          <a:xfrm>
            <a:off x="5911237" y="2262272"/>
            <a:ext cx="889911" cy="28469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1515"/>
              </a:lnSpc>
            </a:pPr>
            <a:r>
              <a:rPr lang="en-US" altLang="zh-CN" sz="1100" i="1" dirty="0">
                <a:latin typeface="Minion Pro Capt" panose="02040503050201020203" pitchFamily="18" charset="0"/>
                <a:ea typeface="Palladio" pitchFamily="2" charset="77"/>
              </a:rPr>
              <a:t>weighted</a:t>
            </a:r>
            <a:r>
              <a:rPr lang="zh-CN" altLang="en-US" sz="1100" i="1" dirty="0">
                <a:latin typeface="Minion Pro Capt" panose="02040503050201020203" pitchFamily="18" charset="0"/>
                <a:ea typeface="Palladio" pitchFamily="2" charset="77"/>
              </a:rPr>
              <a:t> </a:t>
            </a:r>
            <a:r>
              <a:rPr lang="en-US" altLang="zh-CN" sz="1100" i="1" dirty="0">
                <a:latin typeface="Minion Pro Capt" panose="02040503050201020203" pitchFamily="18" charset="0"/>
                <a:ea typeface="Palladio" pitchFamily="2" charset="77"/>
              </a:rPr>
              <a:t>by</a:t>
            </a:r>
            <a:endParaRPr lang="en-GB" sz="1100" i="1" dirty="0">
              <a:latin typeface="Minion Pro Capt" panose="02040503050201020203" pitchFamily="18" charset="0"/>
              <a:ea typeface="Palladio" pitchFamily="2" charset="77"/>
            </a:endParaRPr>
          </a:p>
        </p:txBody>
      </p:sp>
      <p:pic>
        <p:nvPicPr>
          <p:cNvPr id="32" name="Picture 31">
            <a:extLst>
              <a:ext uri="{FF2B5EF4-FFF2-40B4-BE49-F238E27FC236}">
                <a16:creationId xmlns:a16="http://schemas.microsoft.com/office/drawing/2014/main" id="{83599256-73EE-1F49-B9CD-D7679F5ED51E}"/>
              </a:ext>
            </a:extLst>
          </p:cNvPr>
          <p:cNvPicPr>
            <a:picLocks noChangeAspect="1"/>
          </p:cNvPicPr>
          <p:nvPr/>
        </p:nvPicPr>
        <p:blipFill>
          <a:blip r:embed="rId9"/>
          <a:stretch>
            <a:fillRect/>
          </a:stretch>
        </p:blipFill>
        <p:spPr>
          <a:xfrm>
            <a:off x="1811424" y="4247689"/>
            <a:ext cx="2444930" cy="201926"/>
          </a:xfrm>
          <a:prstGeom prst="rect">
            <a:avLst/>
          </a:prstGeom>
        </p:spPr>
      </p:pic>
      <p:pic>
        <p:nvPicPr>
          <p:cNvPr id="33" name="Picture 32">
            <a:extLst>
              <a:ext uri="{FF2B5EF4-FFF2-40B4-BE49-F238E27FC236}">
                <a16:creationId xmlns:a16="http://schemas.microsoft.com/office/drawing/2014/main" id="{EDF105AF-DC29-0B4B-A198-3426FAFAFC30}"/>
              </a:ext>
            </a:extLst>
          </p:cNvPr>
          <p:cNvPicPr>
            <a:picLocks noChangeAspect="1"/>
          </p:cNvPicPr>
          <p:nvPr/>
        </p:nvPicPr>
        <p:blipFill>
          <a:blip r:embed="rId10"/>
          <a:stretch>
            <a:fillRect/>
          </a:stretch>
        </p:blipFill>
        <p:spPr>
          <a:xfrm>
            <a:off x="1910877" y="2445837"/>
            <a:ext cx="1725174" cy="165617"/>
          </a:xfrm>
          <a:prstGeom prst="rect">
            <a:avLst/>
          </a:prstGeom>
        </p:spPr>
      </p:pic>
      <p:pic>
        <p:nvPicPr>
          <p:cNvPr id="34" name="Picture 33">
            <a:extLst>
              <a:ext uri="{FF2B5EF4-FFF2-40B4-BE49-F238E27FC236}">
                <a16:creationId xmlns:a16="http://schemas.microsoft.com/office/drawing/2014/main" id="{FBA7B9A7-3EE6-244C-9CA4-E582727C61D3}"/>
              </a:ext>
            </a:extLst>
          </p:cNvPr>
          <p:cNvPicPr>
            <a:picLocks noChangeAspect="1"/>
          </p:cNvPicPr>
          <p:nvPr/>
        </p:nvPicPr>
        <p:blipFill>
          <a:blip r:embed="rId11"/>
          <a:stretch>
            <a:fillRect/>
          </a:stretch>
        </p:blipFill>
        <p:spPr>
          <a:xfrm>
            <a:off x="2031956" y="3766444"/>
            <a:ext cx="1470434" cy="164396"/>
          </a:xfrm>
          <a:prstGeom prst="rect">
            <a:avLst/>
          </a:prstGeom>
        </p:spPr>
      </p:pic>
      <p:pic>
        <p:nvPicPr>
          <p:cNvPr id="35" name="Picture 34">
            <a:extLst>
              <a:ext uri="{FF2B5EF4-FFF2-40B4-BE49-F238E27FC236}">
                <a16:creationId xmlns:a16="http://schemas.microsoft.com/office/drawing/2014/main" id="{9E73826B-05CD-4C4E-BDD0-DEA4C755B57E}"/>
              </a:ext>
            </a:extLst>
          </p:cNvPr>
          <p:cNvPicPr>
            <a:picLocks noChangeAspect="1"/>
          </p:cNvPicPr>
          <p:nvPr/>
        </p:nvPicPr>
        <p:blipFill rotWithShape="1">
          <a:blip r:embed="rId12"/>
          <a:srcRect l="2459" t="2504" r="2228" b="1763"/>
          <a:stretch/>
        </p:blipFill>
        <p:spPr>
          <a:xfrm>
            <a:off x="735386" y="3015938"/>
            <a:ext cx="629979" cy="632750"/>
          </a:xfrm>
          <a:prstGeom prst="rect">
            <a:avLst/>
          </a:prstGeom>
          <a:ln>
            <a:solidFill>
              <a:schemeClr val="tx1"/>
            </a:solidFill>
          </a:ln>
        </p:spPr>
      </p:pic>
      <p:pic>
        <p:nvPicPr>
          <p:cNvPr id="36" name="Picture 35">
            <a:extLst>
              <a:ext uri="{FF2B5EF4-FFF2-40B4-BE49-F238E27FC236}">
                <a16:creationId xmlns:a16="http://schemas.microsoft.com/office/drawing/2014/main" id="{66DBE6E1-3015-454B-985C-1F15C3B624A3}"/>
              </a:ext>
            </a:extLst>
          </p:cNvPr>
          <p:cNvPicPr>
            <a:picLocks noChangeAspect="1"/>
          </p:cNvPicPr>
          <p:nvPr/>
        </p:nvPicPr>
        <p:blipFill rotWithShape="1">
          <a:blip r:embed="rId12"/>
          <a:srcRect l="2459" t="2504" r="2228" b="1763"/>
          <a:stretch/>
        </p:blipFill>
        <p:spPr>
          <a:xfrm>
            <a:off x="3946798" y="3015938"/>
            <a:ext cx="629979" cy="632750"/>
          </a:xfrm>
          <a:prstGeom prst="rect">
            <a:avLst/>
          </a:prstGeom>
          <a:solidFill>
            <a:schemeClr val="bg1"/>
          </a:solidFill>
          <a:ln>
            <a:solidFill>
              <a:schemeClr val="tx1"/>
            </a:solidFill>
          </a:ln>
        </p:spPr>
      </p:pic>
      <p:pic>
        <p:nvPicPr>
          <p:cNvPr id="37" name="Picture 36">
            <a:extLst>
              <a:ext uri="{FF2B5EF4-FFF2-40B4-BE49-F238E27FC236}">
                <a16:creationId xmlns:a16="http://schemas.microsoft.com/office/drawing/2014/main" id="{0F172715-191B-6241-A165-9581E64F6F62}"/>
              </a:ext>
            </a:extLst>
          </p:cNvPr>
          <p:cNvPicPr>
            <a:picLocks noChangeAspect="1"/>
          </p:cNvPicPr>
          <p:nvPr/>
        </p:nvPicPr>
        <p:blipFill rotWithShape="1">
          <a:blip r:embed="rId12"/>
          <a:srcRect l="2459" t="2504" r="2228" b="1763"/>
          <a:stretch/>
        </p:blipFill>
        <p:spPr>
          <a:xfrm>
            <a:off x="4104042" y="1843871"/>
            <a:ext cx="316800" cy="318193"/>
          </a:xfrm>
          <a:prstGeom prst="rect">
            <a:avLst/>
          </a:prstGeom>
          <a:solidFill>
            <a:schemeClr val="bg1"/>
          </a:solidFill>
          <a:ln>
            <a:solidFill>
              <a:schemeClr val="tx1"/>
            </a:solidFill>
          </a:ln>
        </p:spPr>
      </p:pic>
      <p:pic>
        <p:nvPicPr>
          <p:cNvPr id="38" name="Picture 37">
            <a:extLst>
              <a:ext uri="{FF2B5EF4-FFF2-40B4-BE49-F238E27FC236}">
                <a16:creationId xmlns:a16="http://schemas.microsoft.com/office/drawing/2014/main" id="{38A8096A-5D03-D54D-953B-675275B2AE7A}"/>
              </a:ext>
            </a:extLst>
          </p:cNvPr>
          <p:cNvPicPr>
            <a:picLocks noChangeAspect="1"/>
          </p:cNvPicPr>
          <p:nvPr/>
        </p:nvPicPr>
        <p:blipFill rotWithShape="1">
          <a:blip r:embed="rId12"/>
          <a:srcRect l="2459" t="2504" r="2228" b="1763"/>
          <a:stretch/>
        </p:blipFill>
        <p:spPr>
          <a:xfrm>
            <a:off x="6085334" y="1796072"/>
            <a:ext cx="405019" cy="406800"/>
          </a:xfrm>
          <a:prstGeom prst="rect">
            <a:avLst/>
          </a:prstGeom>
          <a:solidFill>
            <a:schemeClr val="bg1"/>
          </a:solidFill>
          <a:ln>
            <a:solidFill>
              <a:schemeClr val="tx1"/>
            </a:solidFill>
          </a:ln>
        </p:spPr>
      </p:pic>
      <p:pic>
        <p:nvPicPr>
          <p:cNvPr id="39" name="Picture 38">
            <a:extLst>
              <a:ext uri="{FF2B5EF4-FFF2-40B4-BE49-F238E27FC236}">
                <a16:creationId xmlns:a16="http://schemas.microsoft.com/office/drawing/2014/main" id="{8486F2FE-AB22-A148-8789-EDC6B28F342F}"/>
              </a:ext>
            </a:extLst>
          </p:cNvPr>
          <p:cNvPicPr>
            <a:picLocks noChangeAspect="1"/>
          </p:cNvPicPr>
          <p:nvPr/>
        </p:nvPicPr>
        <p:blipFill rotWithShape="1">
          <a:blip r:embed="rId12"/>
          <a:srcRect l="2459" t="2504" r="2228" b="1763"/>
          <a:stretch/>
        </p:blipFill>
        <p:spPr>
          <a:xfrm>
            <a:off x="6083945" y="3122301"/>
            <a:ext cx="406800" cy="408589"/>
          </a:xfrm>
          <a:prstGeom prst="rect">
            <a:avLst/>
          </a:prstGeom>
          <a:solidFill>
            <a:schemeClr val="bg1"/>
          </a:solidFill>
          <a:ln>
            <a:solidFill>
              <a:schemeClr val="tx1"/>
            </a:solidFill>
          </a:ln>
        </p:spPr>
      </p:pic>
      <p:pic>
        <p:nvPicPr>
          <p:cNvPr id="40" name="Picture 39">
            <a:extLst>
              <a:ext uri="{FF2B5EF4-FFF2-40B4-BE49-F238E27FC236}">
                <a16:creationId xmlns:a16="http://schemas.microsoft.com/office/drawing/2014/main" id="{C8A2FCE4-4D0B-6C45-9670-C7ED4DFE56D5}"/>
              </a:ext>
            </a:extLst>
          </p:cNvPr>
          <p:cNvPicPr>
            <a:picLocks noChangeAspect="1"/>
          </p:cNvPicPr>
          <p:nvPr/>
        </p:nvPicPr>
        <p:blipFill rotWithShape="1">
          <a:blip r:embed="rId12"/>
          <a:srcRect l="2459" t="2504" r="2228" b="1763"/>
          <a:stretch/>
        </p:blipFill>
        <p:spPr>
          <a:xfrm>
            <a:off x="7651054" y="3122301"/>
            <a:ext cx="405019" cy="406800"/>
          </a:xfrm>
          <a:prstGeom prst="rect">
            <a:avLst/>
          </a:prstGeom>
          <a:solidFill>
            <a:schemeClr val="bg1"/>
          </a:solidFill>
          <a:ln>
            <a:solidFill>
              <a:schemeClr val="tx1"/>
            </a:solidFill>
          </a:ln>
        </p:spPr>
      </p:pic>
      <p:pic>
        <p:nvPicPr>
          <p:cNvPr id="3" name="Picture 2">
            <a:extLst>
              <a:ext uri="{FF2B5EF4-FFF2-40B4-BE49-F238E27FC236}">
                <a16:creationId xmlns:a16="http://schemas.microsoft.com/office/drawing/2014/main" id="{88C007B8-A9CA-3945-A83E-59ED5CAC8A8A}"/>
              </a:ext>
            </a:extLst>
          </p:cNvPr>
          <p:cNvPicPr>
            <a:picLocks noChangeAspect="1"/>
          </p:cNvPicPr>
          <p:nvPr/>
        </p:nvPicPr>
        <p:blipFill>
          <a:blip r:embed="rId13"/>
          <a:stretch>
            <a:fillRect/>
          </a:stretch>
        </p:blipFill>
        <p:spPr>
          <a:xfrm>
            <a:off x="628650" y="4952117"/>
            <a:ext cx="8388060" cy="1756294"/>
          </a:xfrm>
          <a:prstGeom prst="rect">
            <a:avLst/>
          </a:prstGeom>
        </p:spPr>
      </p:pic>
    </p:spTree>
    <p:custDataLst>
      <p:tags r:id="rId1"/>
    </p:custDataLst>
    <p:extLst>
      <p:ext uri="{BB962C8B-B14F-4D97-AF65-F5344CB8AC3E}">
        <p14:creationId xmlns:p14="http://schemas.microsoft.com/office/powerpoint/2010/main" val="2564112214"/>
      </p:ext>
    </p:extLst>
  </p:cSld>
  <p:clrMapOvr>
    <a:masterClrMapping/>
  </p:clrMapOvr>
  <mc:AlternateContent xmlns:mc="http://schemas.openxmlformats.org/markup-compatibility/2006" xmlns:p14="http://schemas.microsoft.com/office/powerpoint/2010/main">
    <mc:Choice Requires="p14">
      <p:transition spd="slow" p14:dur="2000" advTm="32775"/>
    </mc:Choice>
    <mc:Fallback xmlns="">
      <p:transition spd="slow" advTm="327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4B183"/>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emph" presetSubtype="2" fill="hold" nodeType="withEffect">
                                  <p:stCondLst>
                                    <p:cond delay="500"/>
                                  </p:stCondLst>
                                  <p:childTnLst>
                                    <p:animClr clrSpc="rgb" dir="cw">
                                      <p:cBhvr>
                                        <p:cTn id="10" dur="2000" fill="hold"/>
                                        <p:tgtEl>
                                          <p:spTgt spid="13"/>
                                        </p:tgtEl>
                                        <p:attrNameLst>
                                          <p:attrName>fillcolor</p:attrName>
                                        </p:attrNameLst>
                                      </p:cBhvr>
                                      <p:to>
                                        <a:srgbClr val="F4B183"/>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25"/>
                                        </p:tgtEl>
                                        <p:attrNameLst>
                                          <p:attrName>fillcolor</p:attrName>
                                        </p:attrNameLst>
                                      </p:cBhvr>
                                      <p:to>
                                        <a:srgbClr val="FFD965"/>
                                      </p:to>
                                    </p:animClr>
                                    <p:set>
                                      <p:cBhvr>
                                        <p:cTn id="17" dur="2000" fill="hold"/>
                                        <p:tgtEl>
                                          <p:spTgt spid="25"/>
                                        </p:tgtEl>
                                        <p:attrNameLst>
                                          <p:attrName>fill.type</p:attrName>
                                        </p:attrNameLst>
                                      </p:cBhvr>
                                      <p:to>
                                        <p:strVal val="solid"/>
                                      </p:to>
                                    </p:set>
                                    <p:set>
                                      <p:cBhvr>
                                        <p:cTn id="18" dur="2000" fill="hold"/>
                                        <p:tgtEl>
                                          <p:spTgt spid="25"/>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23"/>
                                        </p:tgtEl>
                                        <p:attrNameLst>
                                          <p:attrName>fillcolor</p:attrName>
                                        </p:attrNameLst>
                                      </p:cBhvr>
                                      <p:to>
                                        <a:srgbClr val="FFD965"/>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4"/>
                                        </p:tgtEl>
                                        <p:attrNameLst>
                                          <p:attrName>fillcolor</p:attrName>
                                        </p:attrNameLst>
                                      </p:cBhvr>
                                      <p:to>
                                        <a:srgbClr val="8496B0"/>
                                      </p:to>
                                    </p:animClr>
                                    <p:set>
                                      <p:cBhvr>
                                        <p:cTn id="34" dur="2000" fill="hold"/>
                                        <p:tgtEl>
                                          <p:spTgt spid="14"/>
                                        </p:tgtEl>
                                        <p:attrNameLst>
                                          <p:attrName>fill.type</p:attrName>
                                        </p:attrNameLst>
                                      </p:cBhvr>
                                      <p:to>
                                        <p:strVal val="solid"/>
                                      </p:to>
                                    </p:set>
                                    <p:set>
                                      <p:cBhvr>
                                        <p:cTn id="35" dur="2000" fill="hold"/>
                                        <p:tgtEl>
                                          <p:spTgt spid="14"/>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2000" fill="hold"/>
                                        <p:tgtEl>
                                          <p:spTgt spid="15"/>
                                        </p:tgtEl>
                                        <p:attrNameLst>
                                          <p:attrName>fillcolor</p:attrName>
                                        </p:attrNameLst>
                                      </p:cBhvr>
                                      <p:to>
                                        <a:srgbClr val="8496B0"/>
                                      </p:to>
                                    </p:animClr>
                                    <p:set>
                                      <p:cBhvr>
                                        <p:cTn id="38" dur="2000" fill="hold"/>
                                        <p:tgtEl>
                                          <p:spTgt spid="15"/>
                                        </p:tgtEl>
                                        <p:attrNameLst>
                                          <p:attrName>fill.type</p:attrName>
                                        </p:attrNameLst>
                                      </p:cBhvr>
                                      <p:to>
                                        <p:strVal val="solid"/>
                                      </p:to>
                                    </p:set>
                                    <p:set>
                                      <p:cBhvr>
                                        <p:cTn id="39"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91BB-395B-9A45-8252-778A42B84D24}"/>
              </a:ext>
            </a:extLst>
          </p:cNvPr>
          <p:cNvSpPr>
            <a:spLocks noGrp="1"/>
          </p:cNvSpPr>
          <p:nvPr>
            <p:ph type="title"/>
          </p:nvPr>
        </p:nvSpPr>
        <p:spPr/>
        <p:txBody>
          <a:bodyPr>
            <a:normAutofit/>
          </a:bodyPr>
          <a:lstStyle/>
          <a:p>
            <a:r>
              <a:rPr lang="en-US" altLang="zh-CN" sz="3200" i="1" dirty="0">
                <a:latin typeface="Minion Pro Capt" panose="02040503050201020203" pitchFamily="18" charset="0"/>
              </a:rPr>
              <a:t>Design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of</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shape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adaptor</a:t>
            </a:r>
            <a:endParaRPr lang="en-GB" sz="3200" i="1" dirty="0">
              <a:latin typeface="Minion Pro Capt" panose="02040503050201020203" pitchFamily="18" charset="0"/>
            </a:endParaRPr>
          </a:p>
        </p:txBody>
      </p:sp>
      <p:pic>
        <p:nvPicPr>
          <p:cNvPr id="41" name="Picture 40">
            <a:extLst>
              <a:ext uri="{FF2B5EF4-FFF2-40B4-BE49-F238E27FC236}">
                <a16:creationId xmlns:a16="http://schemas.microsoft.com/office/drawing/2014/main" id="{78CEDE87-89AD-C74D-BA23-ECB809FE36EA}"/>
              </a:ext>
            </a:extLst>
          </p:cNvPr>
          <p:cNvPicPr>
            <a:picLocks noChangeAspect="1"/>
          </p:cNvPicPr>
          <p:nvPr/>
        </p:nvPicPr>
        <p:blipFill>
          <a:blip r:embed="rId4"/>
          <a:stretch>
            <a:fillRect/>
          </a:stretch>
        </p:blipFill>
        <p:spPr>
          <a:xfrm>
            <a:off x="408432" y="2035466"/>
            <a:ext cx="8327136" cy="3279460"/>
          </a:xfrm>
          <a:prstGeom prst="rect">
            <a:avLst/>
          </a:prstGeom>
        </p:spPr>
      </p:pic>
    </p:spTree>
    <p:custDataLst>
      <p:tags r:id="rId1"/>
    </p:custDataLst>
    <p:extLst>
      <p:ext uri="{BB962C8B-B14F-4D97-AF65-F5344CB8AC3E}">
        <p14:creationId xmlns:p14="http://schemas.microsoft.com/office/powerpoint/2010/main" val="3915821869"/>
      </p:ext>
    </p:extLst>
  </p:cSld>
  <p:clrMapOvr>
    <a:masterClrMapping/>
  </p:clrMapOvr>
  <mc:AlternateContent xmlns:mc="http://schemas.openxmlformats.org/markup-compatibility/2006" xmlns:p14="http://schemas.microsoft.com/office/powerpoint/2010/main">
    <mc:Choice Requires="p14">
      <p:transition spd="slow" p14:dur="2000" advTm="32775"/>
    </mc:Choice>
    <mc:Fallback xmlns="">
      <p:transition spd="slow" advTm="327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A57405-B284-9844-A246-934664ED943E}"/>
              </a:ext>
            </a:extLst>
          </p:cNvPr>
          <p:cNvPicPr>
            <a:picLocks noChangeAspect="1"/>
          </p:cNvPicPr>
          <p:nvPr/>
        </p:nvPicPr>
        <p:blipFill>
          <a:blip r:embed="rId4"/>
          <a:stretch>
            <a:fillRect/>
          </a:stretch>
        </p:blipFill>
        <p:spPr>
          <a:xfrm>
            <a:off x="889669" y="1510046"/>
            <a:ext cx="7192447" cy="5154434"/>
          </a:xfrm>
          <a:prstGeom prst="rect">
            <a:avLst/>
          </a:prstGeom>
        </p:spPr>
      </p:pic>
      <p:sp>
        <p:nvSpPr>
          <p:cNvPr id="2" name="Title 1">
            <a:extLst>
              <a:ext uri="{FF2B5EF4-FFF2-40B4-BE49-F238E27FC236}">
                <a16:creationId xmlns:a16="http://schemas.microsoft.com/office/drawing/2014/main" id="{DBC0D415-2642-F448-8D8C-468CCF0F4082}"/>
              </a:ext>
            </a:extLst>
          </p:cNvPr>
          <p:cNvSpPr>
            <a:spLocks noGrp="1"/>
          </p:cNvSpPr>
          <p:nvPr>
            <p:ph type="title"/>
          </p:nvPr>
        </p:nvSpPr>
        <p:spPr>
          <a:xfrm>
            <a:off x="628649" y="365126"/>
            <a:ext cx="7886700" cy="1325563"/>
          </a:xfrm>
        </p:spPr>
        <p:txBody>
          <a:bodyPr>
            <a:normAutofit/>
          </a:bodyPr>
          <a:lstStyle/>
          <a:p>
            <a:r>
              <a:rPr lang="en-US" altLang="zh-CN" sz="3200" i="1" dirty="0" err="1">
                <a:latin typeface="Minion Pro Capt" panose="02040503050201020203" pitchFamily="18" charset="0"/>
              </a:rPr>
              <a:t>Optimisation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of</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shape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adaptor</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networks</a:t>
            </a:r>
            <a:endParaRPr lang="en-GB" sz="3200" i="1" dirty="0">
              <a:latin typeface="Minion Pro Capt" panose="02040503050201020203" pitchFamily="18" charset="0"/>
            </a:endParaRPr>
          </a:p>
        </p:txBody>
      </p:sp>
      <p:sp>
        <p:nvSpPr>
          <p:cNvPr id="5" name="Rounded Rectangle 4">
            <a:extLst>
              <a:ext uri="{FF2B5EF4-FFF2-40B4-BE49-F238E27FC236}">
                <a16:creationId xmlns:a16="http://schemas.microsoft.com/office/drawing/2014/main" id="{0A65D7D8-D016-A345-A47A-E50ABFBBD8F3}"/>
              </a:ext>
            </a:extLst>
          </p:cNvPr>
          <p:cNvSpPr/>
          <p:nvPr/>
        </p:nvSpPr>
        <p:spPr>
          <a:xfrm>
            <a:off x="1238866" y="2611304"/>
            <a:ext cx="5274668" cy="4788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BFBEFD28-FD5B-A849-A089-F9EF5F96E01A}"/>
              </a:ext>
            </a:extLst>
          </p:cNvPr>
          <p:cNvSpPr/>
          <p:nvPr/>
        </p:nvSpPr>
        <p:spPr>
          <a:xfrm>
            <a:off x="1815063" y="5052596"/>
            <a:ext cx="1667173" cy="2326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FAC74E79-1C09-924D-B9B7-ED13706BB1A0}"/>
              </a:ext>
            </a:extLst>
          </p:cNvPr>
          <p:cNvSpPr/>
          <p:nvPr/>
        </p:nvSpPr>
        <p:spPr>
          <a:xfrm>
            <a:off x="1853163" y="3981126"/>
            <a:ext cx="3069357" cy="857574"/>
          </a:xfrm>
          <a:prstGeom prst="roundRect">
            <a:avLst>
              <a:gd name="adj" fmla="val 67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347845844"/>
      </p:ext>
    </p:extLst>
  </p:cSld>
  <p:clrMapOvr>
    <a:masterClrMapping/>
  </p:clrMapOvr>
  <mc:AlternateContent xmlns:mc="http://schemas.openxmlformats.org/markup-compatibility/2006" xmlns:p14="http://schemas.microsoft.com/office/powerpoint/2010/main">
    <mc:Choice Requires="p14">
      <p:transition spd="slow" p14:dur="2000" advTm="47922"/>
    </mc:Choice>
    <mc:Fallback xmlns="">
      <p:transition spd="slow" advTm="47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3CF2-F152-2A41-A908-DFADFCC8DD13}"/>
              </a:ext>
            </a:extLst>
          </p:cNvPr>
          <p:cNvSpPr>
            <a:spLocks noGrp="1"/>
          </p:cNvSpPr>
          <p:nvPr>
            <p:ph type="title"/>
          </p:nvPr>
        </p:nvSpPr>
        <p:spPr>
          <a:xfrm>
            <a:off x="409575" y="812800"/>
            <a:ext cx="7886700" cy="1325563"/>
          </a:xfrm>
        </p:spPr>
        <p:txBody>
          <a:bodyPr>
            <a:normAutofit/>
          </a:bodyPr>
          <a:lstStyle/>
          <a:p>
            <a:r>
              <a:rPr lang="en-US" altLang="zh-CN" sz="3200" i="1" dirty="0">
                <a:latin typeface="Minion Pro Capt" panose="02040503050201020203" pitchFamily="18" charset="0"/>
              </a:rPr>
              <a:t>Results</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on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image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classification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tasks</a:t>
            </a:r>
            <a:endParaRPr lang="en-GB" sz="3200" i="1" dirty="0">
              <a:latin typeface="Minion Pro Capt" panose="02040503050201020203" pitchFamily="18" charset="0"/>
            </a:endParaRPr>
          </a:p>
        </p:txBody>
      </p:sp>
      <p:pic>
        <p:nvPicPr>
          <p:cNvPr id="5" name="Picture 4">
            <a:extLst>
              <a:ext uri="{FF2B5EF4-FFF2-40B4-BE49-F238E27FC236}">
                <a16:creationId xmlns:a16="http://schemas.microsoft.com/office/drawing/2014/main" id="{1BE93BC2-924F-B948-AD1F-17F64013D5EA}"/>
              </a:ext>
            </a:extLst>
          </p:cNvPr>
          <p:cNvPicPr>
            <a:picLocks noChangeAspect="1"/>
          </p:cNvPicPr>
          <p:nvPr/>
        </p:nvPicPr>
        <p:blipFill>
          <a:blip r:embed="rId3"/>
          <a:stretch>
            <a:fillRect/>
          </a:stretch>
        </p:blipFill>
        <p:spPr>
          <a:xfrm>
            <a:off x="285006" y="2236089"/>
            <a:ext cx="8394944" cy="2549072"/>
          </a:xfrm>
          <a:prstGeom prst="rect">
            <a:avLst/>
          </a:prstGeom>
        </p:spPr>
      </p:pic>
    </p:spTree>
    <p:extLst>
      <p:ext uri="{BB962C8B-B14F-4D97-AF65-F5344CB8AC3E}">
        <p14:creationId xmlns:p14="http://schemas.microsoft.com/office/powerpoint/2010/main" val="3809228969"/>
      </p:ext>
    </p:extLst>
  </p:cSld>
  <p:clrMapOvr>
    <a:masterClrMapping/>
  </p:clrMapOvr>
  <mc:AlternateContent xmlns:mc="http://schemas.openxmlformats.org/markup-compatibility/2006" xmlns:p14="http://schemas.microsoft.com/office/powerpoint/2010/main">
    <mc:Choice Requires="p14">
      <p:transition spd="slow" p14:dur="2000" advTm="28966"/>
    </mc:Choice>
    <mc:Fallback xmlns="">
      <p:transition spd="slow" advTm="2896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5F6E3-BE80-C340-B620-4DDE435AF4B4}"/>
              </a:ext>
            </a:extLst>
          </p:cNvPr>
          <p:cNvSpPr>
            <a:spLocks noGrp="1"/>
          </p:cNvSpPr>
          <p:nvPr>
            <p:ph type="title"/>
          </p:nvPr>
        </p:nvSpPr>
        <p:spPr>
          <a:xfrm>
            <a:off x="459468" y="118385"/>
            <a:ext cx="7886700" cy="1325563"/>
          </a:xfrm>
        </p:spPr>
        <p:txBody>
          <a:bodyPr>
            <a:normAutofit/>
          </a:bodyPr>
          <a:lstStyle/>
          <a:p>
            <a:r>
              <a:rPr lang="en-US" altLang="zh-CN" sz="3200" i="1" dirty="0">
                <a:latin typeface="Minion Pro Capt" panose="02040503050201020203" pitchFamily="18" charset="0"/>
              </a:rPr>
              <a:t>Shape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adaptors</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are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robust</a:t>
            </a:r>
            <a:endParaRPr lang="en-GB" sz="3200" i="1" dirty="0">
              <a:latin typeface="Minion Pro Capt" panose="02040503050201020203" pitchFamily="18" charset="0"/>
            </a:endParaRPr>
          </a:p>
        </p:txBody>
      </p:sp>
      <p:pic>
        <p:nvPicPr>
          <p:cNvPr id="4" name="Picture 3">
            <a:extLst>
              <a:ext uri="{FF2B5EF4-FFF2-40B4-BE49-F238E27FC236}">
                <a16:creationId xmlns:a16="http://schemas.microsoft.com/office/drawing/2014/main" id="{8BD2CA40-7014-134B-B72A-13734B6B8AAA}"/>
              </a:ext>
            </a:extLst>
          </p:cNvPr>
          <p:cNvPicPr>
            <a:picLocks noChangeAspect="1"/>
          </p:cNvPicPr>
          <p:nvPr/>
        </p:nvPicPr>
        <p:blipFill>
          <a:blip r:embed="rId4"/>
          <a:stretch>
            <a:fillRect/>
          </a:stretch>
        </p:blipFill>
        <p:spPr>
          <a:xfrm>
            <a:off x="459468" y="1308081"/>
            <a:ext cx="8225064" cy="2033834"/>
          </a:xfrm>
          <a:prstGeom prst="rect">
            <a:avLst/>
          </a:prstGeom>
        </p:spPr>
      </p:pic>
      <p:pic>
        <p:nvPicPr>
          <p:cNvPr id="5" name="Picture 4">
            <a:extLst>
              <a:ext uri="{FF2B5EF4-FFF2-40B4-BE49-F238E27FC236}">
                <a16:creationId xmlns:a16="http://schemas.microsoft.com/office/drawing/2014/main" id="{17811C8D-033A-114C-962D-35BBA8794875}"/>
              </a:ext>
            </a:extLst>
          </p:cNvPr>
          <p:cNvPicPr>
            <a:picLocks noChangeAspect="1"/>
          </p:cNvPicPr>
          <p:nvPr/>
        </p:nvPicPr>
        <p:blipFill>
          <a:blip r:embed="rId5"/>
          <a:stretch>
            <a:fillRect/>
          </a:stretch>
        </p:blipFill>
        <p:spPr>
          <a:xfrm>
            <a:off x="802108" y="3419484"/>
            <a:ext cx="7539784" cy="3438516"/>
          </a:xfrm>
          <a:prstGeom prst="rect">
            <a:avLst/>
          </a:prstGeom>
        </p:spPr>
      </p:pic>
      <p:cxnSp>
        <p:nvCxnSpPr>
          <p:cNvPr id="7" name="Straight Connector 6">
            <a:extLst>
              <a:ext uri="{FF2B5EF4-FFF2-40B4-BE49-F238E27FC236}">
                <a16:creationId xmlns:a16="http://schemas.microsoft.com/office/drawing/2014/main" id="{CD3609AF-3A5F-C545-ADCF-7D9AF6346533}"/>
              </a:ext>
            </a:extLst>
          </p:cNvPr>
          <p:cNvCxnSpPr/>
          <p:nvPr/>
        </p:nvCxnSpPr>
        <p:spPr>
          <a:xfrm>
            <a:off x="549048" y="3461657"/>
            <a:ext cx="8045903" cy="0"/>
          </a:xfrm>
          <a:prstGeom prst="line">
            <a:avLst/>
          </a:prstGeom>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313024136"/>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90DF-7D39-A84C-A1CA-007271F8DAB5}"/>
              </a:ext>
            </a:extLst>
          </p:cNvPr>
          <p:cNvSpPr>
            <a:spLocks noGrp="1"/>
          </p:cNvSpPr>
          <p:nvPr>
            <p:ph type="title"/>
          </p:nvPr>
        </p:nvSpPr>
        <p:spPr/>
        <p:txBody>
          <a:bodyPr>
            <a:normAutofit/>
          </a:bodyPr>
          <a:lstStyle/>
          <a:p>
            <a:r>
              <a:rPr lang="en-US" altLang="zh-CN" sz="3200" i="1" dirty="0">
                <a:latin typeface="Minion Pro Capt" panose="02040503050201020203" pitchFamily="18" charset="0"/>
              </a:rPr>
              <a:t>A</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study</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on</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neural</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shape</a:t>
            </a:r>
            <a:r>
              <a:rPr lang="zh-CN" altLang="en-US" sz="3200" i="1" dirty="0">
                <a:latin typeface="Minion Pro Capt" panose="02040503050201020203" pitchFamily="18" charset="0"/>
              </a:rPr>
              <a:t> </a:t>
            </a:r>
            <a:r>
              <a:rPr lang="en-US" altLang="zh-CN" sz="3200" i="1" dirty="0">
                <a:latin typeface="Minion Pro Capt" panose="02040503050201020203" pitchFamily="18" charset="0"/>
              </a:rPr>
              <a:t>learning</a:t>
            </a:r>
            <a:endParaRPr lang="en-GB" sz="3200" i="1" dirty="0">
              <a:latin typeface="Minion Pro Capt" panose="02040503050201020203" pitchFamily="18" charset="0"/>
            </a:endParaRPr>
          </a:p>
        </p:txBody>
      </p:sp>
      <p:pic>
        <p:nvPicPr>
          <p:cNvPr id="4" name="Picture 3">
            <a:extLst>
              <a:ext uri="{FF2B5EF4-FFF2-40B4-BE49-F238E27FC236}">
                <a16:creationId xmlns:a16="http://schemas.microsoft.com/office/drawing/2014/main" id="{BE05A43C-D2AF-FA4F-8805-FB606AED1798}"/>
              </a:ext>
            </a:extLst>
          </p:cNvPr>
          <p:cNvPicPr>
            <a:picLocks noChangeAspect="1"/>
          </p:cNvPicPr>
          <p:nvPr/>
        </p:nvPicPr>
        <p:blipFill>
          <a:blip r:embed="rId4"/>
          <a:stretch>
            <a:fillRect/>
          </a:stretch>
        </p:blipFill>
        <p:spPr>
          <a:xfrm>
            <a:off x="583095" y="3256220"/>
            <a:ext cx="8560905" cy="3236654"/>
          </a:xfrm>
          <a:prstGeom prst="rect">
            <a:avLst/>
          </a:prstGeom>
        </p:spPr>
      </p:pic>
      <p:sp>
        <p:nvSpPr>
          <p:cNvPr id="5" name="TextBox 4">
            <a:extLst>
              <a:ext uri="{FF2B5EF4-FFF2-40B4-BE49-F238E27FC236}">
                <a16:creationId xmlns:a16="http://schemas.microsoft.com/office/drawing/2014/main" id="{C04ED95F-029F-374D-8753-3CE74D82206D}"/>
              </a:ext>
            </a:extLst>
          </p:cNvPr>
          <p:cNvSpPr txBox="1"/>
          <p:nvPr/>
        </p:nvSpPr>
        <p:spPr>
          <a:xfrm>
            <a:off x="504625" y="1607486"/>
            <a:ext cx="7220856" cy="2554545"/>
          </a:xfrm>
          <a:prstGeom prst="rect">
            <a:avLst/>
          </a:prstGeom>
          <a:noFill/>
        </p:spPr>
        <p:txBody>
          <a:bodyPr wrap="square" rtlCol="0">
            <a:spAutoFit/>
          </a:bodyPr>
          <a:lstStyle/>
          <a:p>
            <a:pPr marL="457200" indent="-457200">
              <a:spcAft>
                <a:spcPts val="600"/>
              </a:spcAft>
              <a:buFont typeface="+mj-lt"/>
              <a:buAutoNum type="arabicPeriod"/>
            </a:pPr>
            <a:r>
              <a:rPr lang="en-US" altLang="zh-CN" sz="2000" dirty="0">
                <a:latin typeface="Minion Pro Capt" panose="02040503050201020203" pitchFamily="18" charset="0"/>
              </a:rPr>
              <a:t>Human-designed</a:t>
            </a:r>
            <a:r>
              <a:rPr lang="zh-CN" altLang="en-US" sz="2000" dirty="0">
                <a:latin typeface="Minion Pro Capt" panose="02040503050201020203" pitchFamily="18" charset="0"/>
              </a:rPr>
              <a:t> </a:t>
            </a:r>
            <a:r>
              <a:rPr lang="en-US" altLang="zh-CN" sz="2000" dirty="0">
                <a:latin typeface="Minion Pro Capt" panose="02040503050201020203" pitchFamily="18" charset="0"/>
              </a:rPr>
              <a:t>neural</a:t>
            </a:r>
            <a:r>
              <a:rPr lang="zh-CN" altLang="en-US" sz="2000" dirty="0">
                <a:latin typeface="Minion Pro Capt" panose="02040503050201020203" pitchFamily="18" charset="0"/>
              </a:rPr>
              <a:t> </a:t>
            </a:r>
            <a:r>
              <a:rPr lang="en-US" altLang="zh-CN" sz="2000" dirty="0">
                <a:latin typeface="Minion Pro Capt" panose="02040503050201020203" pitchFamily="18" charset="0"/>
              </a:rPr>
              <a:t>shape</a:t>
            </a:r>
            <a:r>
              <a:rPr lang="zh-CN" altLang="en-US" sz="2000" dirty="0">
                <a:latin typeface="Minion Pro Capt" panose="02040503050201020203" pitchFamily="18" charset="0"/>
              </a:rPr>
              <a:t> </a:t>
            </a:r>
            <a:r>
              <a:rPr lang="en-US" altLang="zh-CN" sz="2000" dirty="0">
                <a:latin typeface="Minion Pro Capt" panose="02040503050201020203" pitchFamily="18" charset="0"/>
              </a:rPr>
              <a:t>is</a:t>
            </a:r>
            <a:r>
              <a:rPr lang="zh-CN" altLang="en-US" sz="2000" dirty="0">
                <a:latin typeface="Minion Pro Capt" panose="02040503050201020203" pitchFamily="18" charset="0"/>
              </a:rPr>
              <a:t> </a:t>
            </a:r>
            <a:r>
              <a:rPr lang="en-US" altLang="zh-CN" sz="2000" dirty="0">
                <a:latin typeface="Minion Pro Capt" panose="02040503050201020203" pitchFamily="18" charset="0"/>
              </a:rPr>
              <a:t>typically</a:t>
            </a:r>
            <a:r>
              <a:rPr lang="zh-CN" altLang="en-US" sz="2000" dirty="0">
                <a:latin typeface="Minion Pro Capt" panose="02040503050201020203" pitchFamily="18" charset="0"/>
              </a:rPr>
              <a:t> </a:t>
            </a:r>
            <a:r>
              <a:rPr lang="en-US" altLang="zh-CN" sz="2000" b="1" dirty="0">
                <a:latin typeface="Minion Pro Capt" panose="02040503050201020203" pitchFamily="18" charset="0"/>
              </a:rPr>
              <a:t>under-sized</a:t>
            </a:r>
            <a:r>
              <a:rPr lang="en-US" altLang="zh-CN" sz="2000" dirty="0">
                <a:latin typeface="Minion Pro Capt" panose="02040503050201020203" pitchFamily="18" charset="0"/>
              </a:rPr>
              <a:t>.</a:t>
            </a:r>
          </a:p>
          <a:p>
            <a:pPr marL="457200" indent="-457200">
              <a:spcAft>
                <a:spcPts val="600"/>
              </a:spcAft>
              <a:buFont typeface="+mj-lt"/>
              <a:buAutoNum type="arabicPeriod"/>
            </a:pPr>
            <a:r>
              <a:rPr lang="en-US" altLang="zh-CN" sz="2000" dirty="0">
                <a:latin typeface="Minion Pro Capt" panose="02040503050201020203" pitchFamily="18" charset="0"/>
              </a:rPr>
              <a:t>A</a:t>
            </a:r>
            <a:r>
              <a:rPr lang="zh-CN" altLang="en-US" sz="2000" dirty="0">
                <a:latin typeface="Minion Pro Capt" panose="02040503050201020203" pitchFamily="18" charset="0"/>
              </a:rPr>
              <a:t> </a:t>
            </a:r>
            <a:r>
              <a:rPr lang="en-US" altLang="zh-CN" sz="2000" dirty="0">
                <a:latin typeface="Minion Pro Capt" panose="02040503050201020203" pitchFamily="18" charset="0"/>
              </a:rPr>
              <a:t>good</a:t>
            </a:r>
            <a:r>
              <a:rPr lang="zh-CN" altLang="en-US" sz="2000" dirty="0">
                <a:latin typeface="Minion Pro Capt" panose="02040503050201020203" pitchFamily="18" charset="0"/>
              </a:rPr>
              <a:t> </a:t>
            </a:r>
            <a:r>
              <a:rPr lang="en-US" altLang="zh-CN" sz="2000" dirty="0">
                <a:latin typeface="Minion Pro Capt" panose="02040503050201020203" pitchFamily="18" charset="0"/>
              </a:rPr>
              <a:t>set</a:t>
            </a:r>
            <a:r>
              <a:rPr lang="zh-CN" altLang="en-US" sz="2000" dirty="0">
                <a:latin typeface="Minion Pro Capt" panose="02040503050201020203" pitchFamily="18" charset="0"/>
              </a:rPr>
              <a:t> </a:t>
            </a:r>
            <a:r>
              <a:rPr lang="en-US" altLang="zh-CN" sz="2000" dirty="0">
                <a:latin typeface="Minion Pro Capt" panose="02040503050201020203" pitchFamily="18" charset="0"/>
              </a:rPr>
              <a:t>of</a:t>
            </a:r>
            <a:r>
              <a:rPr lang="zh-CN" altLang="en-US" sz="2000" dirty="0">
                <a:latin typeface="Minion Pro Capt" panose="02040503050201020203" pitchFamily="18" charset="0"/>
              </a:rPr>
              <a:t> </a:t>
            </a:r>
            <a:r>
              <a:rPr lang="en-US" altLang="zh-CN" sz="2000" dirty="0">
                <a:latin typeface="Minion Pro Capt" panose="02040503050201020203" pitchFamily="18" charset="0"/>
              </a:rPr>
              <a:t>reshaping</a:t>
            </a:r>
            <a:r>
              <a:rPr lang="zh-CN" altLang="en-US" sz="2000" dirty="0">
                <a:latin typeface="Minion Pro Capt" panose="02040503050201020203" pitchFamily="18" charset="0"/>
              </a:rPr>
              <a:t> </a:t>
            </a:r>
            <a:r>
              <a:rPr lang="en-US" altLang="zh-CN" sz="2000" dirty="0">
                <a:latin typeface="Minion Pro Capt" panose="02040503050201020203" pitchFamily="18" charset="0"/>
              </a:rPr>
              <a:t>factors</a:t>
            </a:r>
            <a:r>
              <a:rPr lang="zh-CN" altLang="en-US" sz="2000" dirty="0">
                <a:latin typeface="Minion Pro Capt" panose="02040503050201020203" pitchFamily="18" charset="0"/>
              </a:rPr>
              <a:t> </a:t>
            </a:r>
            <a:r>
              <a:rPr lang="en-US" altLang="zh-CN" sz="2000" dirty="0">
                <a:latin typeface="Minion Pro Capt" panose="02040503050201020203" pitchFamily="18" charset="0"/>
              </a:rPr>
              <a:t>are</a:t>
            </a:r>
            <a:r>
              <a:rPr lang="zh-CN" altLang="en-US" sz="2000" dirty="0">
                <a:latin typeface="Minion Pro Capt" panose="02040503050201020203" pitchFamily="18" charset="0"/>
              </a:rPr>
              <a:t> </a:t>
            </a:r>
            <a:r>
              <a:rPr lang="en-US" altLang="zh-CN" sz="2000" dirty="0">
                <a:latin typeface="Minion Pro Capt" panose="02040503050201020203" pitchFamily="18" charset="0"/>
              </a:rPr>
              <a:t>generally</a:t>
            </a:r>
            <a:r>
              <a:rPr lang="zh-CN" altLang="en-US" sz="2000" dirty="0">
                <a:latin typeface="Minion Pro Capt" panose="02040503050201020203" pitchFamily="18" charset="0"/>
              </a:rPr>
              <a:t> </a:t>
            </a:r>
            <a:r>
              <a:rPr lang="en-US" altLang="zh-CN" sz="2000" dirty="0">
                <a:latin typeface="Minion Pro Capt" panose="02040503050201020203" pitchFamily="18" charset="0"/>
              </a:rPr>
              <a:t>arranged</a:t>
            </a:r>
            <a:r>
              <a:rPr lang="zh-CN" altLang="en-US" sz="2000" dirty="0">
                <a:latin typeface="Minion Pro Capt" panose="02040503050201020203" pitchFamily="18" charset="0"/>
              </a:rPr>
              <a:t> </a:t>
            </a:r>
            <a:r>
              <a:rPr lang="en-US" altLang="zh-CN" sz="2000" dirty="0">
                <a:latin typeface="Minion Pro Capt" panose="02040503050201020203" pitchFamily="18" charset="0"/>
              </a:rPr>
              <a:t>from</a:t>
            </a:r>
            <a:r>
              <a:rPr lang="zh-CN" altLang="en-US" sz="2000" dirty="0">
                <a:latin typeface="Minion Pro Capt" panose="02040503050201020203" pitchFamily="18" charset="0"/>
              </a:rPr>
              <a:t> </a:t>
            </a:r>
            <a:r>
              <a:rPr lang="en-US" altLang="zh-CN" sz="2000" b="1" dirty="0">
                <a:latin typeface="Minion Pro Capt" panose="02040503050201020203" pitchFamily="18" charset="0"/>
              </a:rPr>
              <a:t>large</a:t>
            </a:r>
            <a:r>
              <a:rPr lang="zh-CN" altLang="en-US" sz="2000" b="1" dirty="0">
                <a:latin typeface="Minion Pro Capt" panose="02040503050201020203" pitchFamily="18" charset="0"/>
              </a:rPr>
              <a:t> </a:t>
            </a:r>
            <a:r>
              <a:rPr lang="en-US" altLang="zh-CN" sz="2000" b="1" dirty="0">
                <a:latin typeface="Minion Pro Capt" panose="02040503050201020203" pitchFamily="18" charset="0"/>
              </a:rPr>
              <a:t>to</a:t>
            </a:r>
            <a:r>
              <a:rPr lang="zh-CN" altLang="en-US" sz="2000" b="1" dirty="0">
                <a:latin typeface="Minion Pro Capt" panose="02040503050201020203" pitchFamily="18" charset="0"/>
              </a:rPr>
              <a:t> </a:t>
            </a:r>
            <a:r>
              <a:rPr lang="en-US" altLang="zh-CN" sz="2000" b="1" dirty="0">
                <a:latin typeface="Minion Pro Capt" panose="02040503050201020203" pitchFamily="18" charset="0"/>
              </a:rPr>
              <a:t>small</a:t>
            </a:r>
            <a:r>
              <a:rPr lang="zh-CN" altLang="en-US" sz="2000" b="1" dirty="0">
                <a:latin typeface="Minion Pro Capt" panose="02040503050201020203" pitchFamily="18" charset="0"/>
              </a:rPr>
              <a:t> </a:t>
            </a:r>
            <a:r>
              <a:rPr lang="en-US" altLang="zh-CN" sz="2000" dirty="0">
                <a:latin typeface="Minion Pro Capt" panose="02040503050201020203" pitchFamily="18" charset="0"/>
              </a:rPr>
              <a:t>(in</a:t>
            </a:r>
            <a:r>
              <a:rPr lang="zh-CN" altLang="en-US" sz="2000" dirty="0">
                <a:latin typeface="Minion Pro Capt" panose="02040503050201020203" pitchFamily="18" charset="0"/>
              </a:rPr>
              <a:t> </a:t>
            </a:r>
            <a:r>
              <a:rPr lang="en-US" altLang="zh-CN" sz="2000" dirty="0">
                <a:latin typeface="Minion Pro Capt" panose="02040503050201020203" pitchFamily="18" charset="0"/>
              </a:rPr>
              <a:t>deeper</a:t>
            </a:r>
            <a:r>
              <a:rPr lang="zh-CN" altLang="en-US" sz="2000" dirty="0">
                <a:latin typeface="Minion Pro Capt" panose="02040503050201020203" pitchFamily="18" charset="0"/>
              </a:rPr>
              <a:t> </a:t>
            </a:r>
            <a:r>
              <a:rPr lang="en-US" altLang="zh-CN" sz="2000" dirty="0">
                <a:latin typeface="Minion Pro Capt" panose="02040503050201020203" pitchFamily="18" charset="0"/>
              </a:rPr>
              <a:t>layer</a:t>
            </a:r>
            <a:r>
              <a:rPr lang="zh-CN" altLang="en-US" sz="2000" dirty="0">
                <a:latin typeface="Minion Pro Capt" panose="02040503050201020203" pitchFamily="18" charset="0"/>
              </a:rPr>
              <a:t> </a:t>
            </a:r>
            <a:r>
              <a:rPr lang="en-US" altLang="zh-CN" sz="2000" dirty="0">
                <a:latin typeface="Minion Pro Capt" panose="02040503050201020203" pitchFamily="18" charset="0"/>
              </a:rPr>
              <a:t>of</a:t>
            </a:r>
            <a:r>
              <a:rPr lang="zh-CN" altLang="en-US" sz="2000" dirty="0">
                <a:latin typeface="Minion Pro Capt" panose="02040503050201020203" pitchFamily="18" charset="0"/>
              </a:rPr>
              <a:t> </a:t>
            </a:r>
            <a:r>
              <a:rPr lang="en-US" altLang="zh-CN" sz="2000" dirty="0">
                <a:latin typeface="Minion Pro Capt" panose="02040503050201020203" pitchFamily="18" charset="0"/>
              </a:rPr>
              <a:t>the</a:t>
            </a:r>
            <a:r>
              <a:rPr lang="zh-CN" altLang="en-US" sz="2000" dirty="0">
                <a:latin typeface="Minion Pro Capt" panose="02040503050201020203" pitchFamily="18" charset="0"/>
              </a:rPr>
              <a:t> </a:t>
            </a:r>
            <a:r>
              <a:rPr lang="en-US" altLang="zh-CN" sz="2000" dirty="0">
                <a:latin typeface="Minion Pro Capt" panose="02040503050201020203" pitchFamily="18" charset="0"/>
              </a:rPr>
              <a:t>network).</a:t>
            </a:r>
          </a:p>
          <a:p>
            <a:pPr marL="457200" indent="-457200">
              <a:spcAft>
                <a:spcPts val="600"/>
              </a:spcAft>
              <a:buFont typeface="+mj-lt"/>
              <a:buAutoNum type="arabicPeriod"/>
            </a:pPr>
            <a:r>
              <a:rPr lang="en-US" altLang="zh-CN" sz="2000" dirty="0">
                <a:latin typeface="Minion Pro Capt" panose="02040503050201020203" pitchFamily="18" charset="0"/>
              </a:rPr>
              <a:t>A</a:t>
            </a:r>
            <a:r>
              <a:rPr lang="zh-CN" altLang="en-US" sz="2000" dirty="0">
                <a:latin typeface="Minion Pro Capt" panose="02040503050201020203" pitchFamily="18" charset="0"/>
              </a:rPr>
              <a:t> </a:t>
            </a:r>
            <a:r>
              <a:rPr lang="en-US" altLang="zh-CN" sz="2000" b="1" dirty="0">
                <a:latin typeface="Minion Pro Capt" panose="02040503050201020203" pitchFamily="18" charset="0"/>
              </a:rPr>
              <a:t>wider</a:t>
            </a:r>
            <a:r>
              <a:rPr lang="zh-CN" altLang="en-US" sz="2000" dirty="0">
                <a:latin typeface="Minion Pro Capt" panose="02040503050201020203" pitchFamily="18" charset="0"/>
              </a:rPr>
              <a:t> </a:t>
            </a:r>
            <a:r>
              <a:rPr lang="en-US" altLang="zh-CN" sz="2000" dirty="0">
                <a:latin typeface="Minion Pro Capt" panose="02040503050201020203" pitchFamily="18" charset="0"/>
              </a:rPr>
              <a:t>neural</a:t>
            </a:r>
            <a:r>
              <a:rPr lang="zh-CN" altLang="en-US" sz="2000" dirty="0">
                <a:latin typeface="Minion Pro Capt" panose="02040503050201020203" pitchFamily="18" charset="0"/>
              </a:rPr>
              <a:t> </a:t>
            </a:r>
            <a:r>
              <a:rPr lang="en-US" altLang="zh-CN" sz="2000" dirty="0">
                <a:latin typeface="Minion Pro Capt" panose="02040503050201020203" pitchFamily="18" charset="0"/>
              </a:rPr>
              <a:t>shape</a:t>
            </a:r>
            <a:r>
              <a:rPr lang="zh-CN" altLang="en-US" sz="2000" dirty="0">
                <a:latin typeface="Minion Pro Capt" panose="02040503050201020203" pitchFamily="18" charset="0"/>
              </a:rPr>
              <a:t> </a:t>
            </a:r>
            <a:r>
              <a:rPr lang="en-US" altLang="zh-CN" sz="2000" dirty="0">
                <a:latin typeface="Minion Pro Capt" panose="02040503050201020203" pitchFamily="18" charset="0"/>
              </a:rPr>
              <a:t>would</a:t>
            </a:r>
            <a:r>
              <a:rPr lang="zh-CN" altLang="en-US" sz="2000" dirty="0">
                <a:latin typeface="Minion Pro Capt" panose="02040503050201020203" pitchFamily="18" charset="0"/>
              </a:rPr>
              <a:t> </a:t>
            </a:r>
            <a:r>
              <a:rPr lang="en-US" altLang="zh-CN" sz="2000" dirty="0">
                <a:latin typeface="Minion Pro Capt" panose="02040503050201020203" pitchFamily="18" charset="0"/>
              </a:rPr>
              <a:t>not</a:t>
            </a:r>
            <a:r>
              <a:rPr lang="zh-CN" altLang="en-US" sz="2000" dirty="0">
                <a:latin typeface="Minion Pro Capt" panose="02040503050201020203" pitchFamily="18" charset="0"/>
              </a:rPr>
              <a:t> </a:t>
            </a:r>
            <a:r>
              <a:rPr lang="en-US" altLang="zh-CN" sz="2000" dirty="0">
                <a:latin typeface="Minion Pro Capt" panose="02040503050201020203" pitchFamily="18" charset="0"/>
              </a:rPr>
              <a:t>guarantee</a:t>
            </a:r>
            <a:r>
              <a:rPr lang="zh-CN" altLang="en-US" sz="2000" dirty="0">
                <a:latin typeface="Minion Pro Capt" panose="02040503050201020203" pitchFamily="18" charset="0"/>
              </a:rPr>
              <a:t> </a:t>
            </a:r>
            <a:r>
              <a:rPr lang="en-US" altLang="zh-CN" sz="2000" dirty="0">
                <a:latin typeface="Minion Pro Capt" panose="02040503050201020203" pitchFamily="18" charset="0"/>
              </a:rPr>
              <a:t>an</a:t>
            </a:r>
            <a:r>
              <a:rPr lang="zh-CN" altLang="en-US" sz="2000" dirty="0">
                <a:latin typeface="Minion Pro Capt" panose="02040503050201020203" pitchFamily="18" charset="0"/>
              </a:rPr>
              <a:t> </a:t>
            </a:r>
            <a:r>
              <a:rPr lang="en-US" altLang="zh-CN" sz="2000" dirty="0">
                <a:latin typeface="Minion Pro Capt" panose="02040503050201020203" pitchFamily="18" charset="0"/>
              </a:rPr>
              <a:t>improved</a:t>
            </a:r>
            <a:r>
              <a:rPr lang="zh-CN" altLang="en-US" sz="2000" dirty="0">
                <a:latin typeface="Minion Pro Capt" panose="02040503050201020203" pitchFamily="18" charset="0"/>
              </a:rPr>
              <a:t> </a:t>
            </a:r>
            <a:r>
              <a:rPr lang="en-US" altLang="zh-CN" sz="2000" dirty="0">
                <a:latin typeface="Minion Pro Capt" panose="02040503050201020203" pitchFamily="18" charset="0"/>
              </a:rPr>
              <a:t>performance.</a:t>
            </a:r>
          </a:p>
          <a:p>
            <a:pPr>
              <a:spcAft>
                <a:spcPts val="600"/>
              </a:spcAft>
            </a:pPr>
            <a:r>
              <a:rPr lang="zh-CN" altLang="en-US" sz="2000" dirty="0">
                <a:latin typeface="Minion Pro Capt" panose="02040503050201020203" pitchFamily="18" charset="0"/>
              </a:rPr>
              <a:t> </a:t>
            </a:r>
            <a:endParaRPr lang="en-US" altLang="zh-CN" sz="2000" dirty="0">
              <a:latin typeface="Minion Pro Capt" panose="02040503050201020203" pitchFamily="18" charset="0"/>
            </a:endParaRPr>
          </a:p>
          <a:p>
            <a:pPr marL="342900" indent="-342900">
              <a:buAutoNum type="arabicPeriod"/>
            </a:pPr>
            <a:endParaRPr lang="en-GB" sz="2000" dirty="0">
              <a:latin typeface="Minion Pro Capt" panose="02040503050201020203" pitchFamily="18" charset="0"/>
            </a:endParaRPr>
          </a:p>
        </p:txBody>
      </p:sp>
    </p:spTree>
    <p:custDataLst>
      <p:tags r:id="rId1"/>
    </p:custDataLst>
    <p:extLst>
      <p:ext uri="{BB962C8B-B14F-4D97-AF65-F5344CB8AC3E}">
        <p14:creationId xmlns:p14="http://schemas.microsoft.com/office/powerpoint/2010/main" val="1339185761"/>
      </p:ext>
    </p:extLst>
  </p:cSld>
  <p:clrMapOvr>
    <a:masterClrMapping/>
  </p:clrMapOvr>
  <mc:AlternateContent xmlns:mc="http://schemas.openxmlformats.org/markup-compatibility/2006" xmlns:p14="http://schemas.microsoft.com/office/powerpoint/2010/main">
    <mc:Choice Requires="p14">
      <p:transition spd="slow" p14:dur="2000" advTm="75936"/>
    </mc:Choice>
    <mc:Fallback xmlns="">
      <p:transition spd="slow" advTm="7593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2|3.5|0.7|3.4|2.4|5.2"/>
</p:tagLst>
</file>

<file path=ppt/tags/tag2.xml><?xml version="1.0" encoding="utf-8"?>
<p:tagLst xmlns:a="http://schemas.openxmlformats.org/drawingml/2006/main" xmlns:r="http://schemas.openxmlformats.org/officeDocument/2006/relationships" xmlns:p="http://schemas.openxmlformats.org/presentationml/2006/main">
  <p:tag name="TIMING" val="|6.1|8.4|3.1|3.9"/>
</p:tagLst>
</file>

<file path=ppt/tags/tag3.xml><?xml version="1.0" encoding="utf-8"?>
<p:tagLst xmlns:a="http://schemas.openxmlformats.org/drawingml/2006/main" xmlns:r="http://schemas.openxmlformats.org/officeDocument/2006/relationships" xmlns:p="http://schemas.openxmlformats.org/presentationml/2006/main">
  <p:tag name="TIMING" val="|6.1|8.4|3.1|3.9"/>
</p:tagLst>
</file>

<file path=ppt/tags/tag4.xml><?xml version="1.0" encoding="utf-8"?>
<p:tagLst xmlns:a="http://schemas.openxmlformats.org/drawingml/2006/main" xmlns:r="http://schemas.openxmlformats.org/officeDocument/2006/relationships" xmlns:p="http://schemas.openxmlformats.org/presentationml/2006/main">
  <p:tag name="TIMING" val="|5.9|21.5|7.6"/>
</p:tagLst>
</file>

<file path=ppt/tags/tag5.xml><?xml version="1.0" encoding="utf-8"?>
<p:tagLst xmlns:a="http://schemas.openxmlformats.org/drawingml/2006/main" xmlns:r="http://schemas.openxmlformats.org/officeDocument/2006/relationships" xmlns:p="http://schemas.openxmlformats.org/presentationml/2006/main">
  <p:tag name="TIMING" val="|25"/>
</p:tagLst>
</file>

<file path=ppt/tags/tag6.xml><?xml version="1.0" encoding="utf-8"?>
<p:tagLst xmlns:a="http://schemas.openxmlformats.org/drawingml/2006/main" xmlns:r="http://schemas.openxmlformats.org/officeDocument/2006/relationships" xmlns:p="http://schemas.openxmlformats.org/presentationml/2006/main">
  <p:tag name="TIMING" val="|15.1|2.5|7.3|2.6|2.5|1.5|1.6|4.4|2.2|2.1|6.2|8.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1978</TotalTime>
  <Words>1796</Words>
  <Application>Microsoft Macintosh PowerPoint</Application>
  <PresentationFormat>On-screen Show (4:3)</PresentationFormat>
  <Paragraphs>180</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Minion Pro Capt</vt:lpstr>
      <vt:lpstr>Minion Pro Caption</vt:lpstr>
      <vt:lpstr>Office Theme</vt:lpstr>
      <vt:lpstr>PowerPoint Presentation</vt:lpstr>
      <vt:lpstr>Design elements in a neural network</vt:lpstr>
      <vt:lpstr>PowerPoint Presentation</vt:lpstr>
      <vt:lpstr>Design of shape adaptor</vt:lpstr>
      <vt:lpstr>Design of shape adaptor</vt:lpstr>
      <vt:lpstr>Optimisation of shape adaptor networks</vt:lpstr>
      <vt:lpstr>Results on image classification tasks</vt:lpstr>
      <vt:lpstr>Shape adaptors are robust</vt:lpstr>
      <vt:lpstr>A study on neural shape learning</vt:lpstr>
      <vt:lpstr>More applications:  Automated Shape Compression (AutoSC) </vt:lpstr>
      <vt:lpstr>More applications:  Automated Transfer Learning (AutoTL) </vt:lpstr>
      <vt:lpstr>Conclusion &amp; Future works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Liu, Shikun</dc:creator>
  <cp:lastModifiedBy>Liu, Shikun</cp:lastModifiedBy>
  <cp:revision>56</cp:revision>
  <cp:lastPrinted>2020-08-26T12:20:15Z</cp:lastPrinted>
  <dcterms:created xsi:type="dcterms:W3CDTF">2020-07-21T21:17:16Z</dcterms:created>
  <dcterms:modified xsi:type="dcterms:W3CDTF">2020-08-27T00:46:05Z</dcterms:modified>
</cp:coreProperties>
</file>